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5"/>
  </p:notesMasterIdLst>
  <p:handoutMasterIdLst>
    <p:handoutMasterId r:id="rId76"/>
  </p:handoutMasterIdLst>
  <p:sldIdLst>
    <p:sldId id="256" r:id="rId2"/>
    <p:sldId id="870" r:id="rId3"/>
    <p:sldId id="872" r:id="rId4"/>
    <p:sldId id="871" r:id="rId5"/>
    <p:sldId id="873" r:id="rId6"/>
    <p:sldId id="869" r:id="rId7"/>
    <p:sldId id="704" r:id="rId8"/>
    <p:sldId id="945" r:id="rId9"/>
    <p:sldId id="767" r:id="rId10"/>
    <p:sldId id="944" r:id="rId11"/>
    <p:sldId id="768" r:id="rId12"/>
    <p:sldId id="765" r:id="rId13"/>
    <p:sldId id="766" r:id="rId14"/>
    <p:sldId id="762" r:id="rId15"/>
    <p:sldId id="874" r:id="rId16"/>
    <p:sldId id="876" r:id="rId17"/>
    <p:sldId id="875" r:id="rId18"/>
    <p:sldId id="760" r:id="rId19"/>
    <p:sldId id="761" r:id="rId20"/>
    <p:sldId id="763" r:id="rId21"/>
    <p:sldId id="877" r:id="rId22"/>
    <p:sldId id="878" r:id="rId23"/>
    <p:sldId id="879" r:id="rId24"/>
    <p:sldId id="881" r:id="rId25"/>
    <p:sldId id="946" r:id="rId26"/>
    <p:sldId id="882" r:id="rId27"/>
    <p:sldId id="883" r:id="rId28"/>
    <p:sldId id="884" r:id="rId29"/>
    <p:sldId id="947" r:id="rId30"/>
    <p:sldId id="885" r:id="rId31"/>
    <p:sldId id="886" r:id="rId32"/>
    <p:sldId id="906" r:id="rId33"/>
    <p:sldId id="887" r:id="rId34"/>
    <p:sldId id="908" r:id="rId35"/>
    <p:sldId id="902" r:id="rId36"/>
    <p:sldId id="903" r:id="rId37"/>
    <p:sldId id="948" r:id="rId38"/>
    <p:sldId id="904" r:id="rId39"/>
    <p:sldId id="949" r:id="rId40"/>
    <p:sldId id="888" r:id="rId41"/>
    <p:sldId id="889" r:id="rId42"/>
    <p:sldId id="890" r:id="rId43"/>
    <p:sldId id="891" r:id="rId44"/>
    <p:sldId id="892" r:id="rId45"/>
    <p:sldId id="893" r:id="rId46"/>
    <p:sldId id="894" r:id="rId47"/>
    <p:sldId id="895" r:id="rId48"/>
    <p:sldId id="896" r:id="rId49"/>
    <p:sldId id="950" r:id="rId50"/>
    <p:sldId id="897" r:id="rId51"/>
    <p:sldId id="898" r:id="rId52"/>
    <p:sldId id="899" r:id="rId53"/>
    <p:sldId id="900" r:id="rId54"/>
    <p:sldId id="901" r:id="rId55"/>
    <p:sldId id="909" r:id="rId56"/>
    <p:sldId id="910" r:id="rId57"/>
    <p:sldId id="911" r:id="rId58"/>
    <p:sldId id="912" r:id="rId59"/>
    <p:sldId id="913" r:id="rId60"/>
    <p:sldId id="914" r:id="rId61"/>
    <p:sldId id="916" r:id="rId62"/>
    <p:sldId id="951" r:id="rId63"/>
    <p:sldId id="952" r:id="rId64"/>
    <p:sldId id="918" r:id="rId65"/>
    <p:sldId id="953" r:id="rId66"/>
    <p:sldId id="923" r:id="rId67"/>
    <p:sldId id="924" r:id="rId68"/>
    <p:sldId id="919" r:id="rId69"/>
    <p:sldId id="954" r:id="rId70"/>
    <p:sldId id="925" r:id="rId71"/>
    <p:sldId id="926" r:id="rId72"/>
    <p:sldId id="922" r:id="rId73"/>
    <p:sldId id="955" r:id="rId7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91C4"/>
    <a:srgbClr val="00A4DE"/>
    <a:srgbClr val="008BBC"/>
    <a:srgbClr val="008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47" autoAdjust="0"/>
    <p:restoredTop sz="94216" autoAdjust="0"/>
  </p:normalViewPr>
  <p:slideViewPr>
    <p:cSldViewPr>
      <p:cViewPr>
        <p:scale>
          <a:sx n="70" d="100"/>
          <a:sy n="70" d="100"/>
        </p:scale>
        <p:origin x="-141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9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handoutMaster" Target="handoutMasters/handoutMaster1.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theme" Target="theme/theme1.xml" /><Relationship Id="rId5" Type="http://schemas.openxmlformats.org/officeDocument/2006/relationships/slide" Target="slides/slide4.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tableStyles" Target="tableStyle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 /></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6.wmf" /><Relationship Id="rId1" Type="http://schemas.openxmlformats.org/officeDocument/2006/relationships/image" Target="../media/image35.wmf" /></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wmf" /><Relationship Id="rId1" Type="http://schemas.openxmlformats.org/officeDocument/2006/relationships/image" Target="../media/image37.wmf" /></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1.wmf" /><Relationship Id="rId1" Type="http://schemas.openxmlformats.org/officeDocument/2006/relationships/image" Target="../media/image40.wmf" /></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 /></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6.wmf" /><Relationship Id="rId1" Type="http://schemas.openxmlformats.org/officeDocument/2006/relationships/image" Target="../media/image45.wmf" /></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8.wmf" /><Relationship Id="rId1" Type="http://schemas.openxmlformats.org/officeDocument/2006/relationships/image" Target="../media/image47.wmf" /></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wmf" /></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2.wmf" /></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5.wmf" /><Relationship Id="rId1" Type="http://schemas.openxmlformats.org/officeDocument/2006/relationships/image" Target="../media/image54.wmf" /></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2.wmf" /><Relationship Id="rId1" Type="http://schemas.openxmlformats.org/officeDocument/2006/relationships/image" Target="../media/image58.wmf" /></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 /><Relationship Id="rId1" Type="http://schemas.openxmlformats.org/officeDocument/2006/relationships/image" Target="../media/image7.wmf" /></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1.wmf" /><Relationship Id="rId1" Type="http://schemas.openxmlformats.org/officeDocument/2006/relationships/image" Target="../media/image60.wmf" /></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0.wmf" /></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4.wmf" /></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5.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 /></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 /></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wmf" /><Relationship Id="rId2" Type="http://schemas.openxmlformats.org/officeDocument/2006/relationships/image" Target="../media/image13.wmf" /><Relationship Id="rId1" Type="http://schemas.openxmlformats.org/officeDocument/2006/relationships/image" Target="../media/image12.wmf" /></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 /></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 /></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vl1pPr>
          </a:lstStyle>
          <a:p>
            <a:pPr>
              <a:defRPr/>
            </a:pPr>
            <a:r>
              <a:rPr lang="en-US"/>
              <a:t>5/25/2018</a:t>
            </a:r>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vl1pPr>
          </a:lstStyle>
          <a:p>
            <a:pPr>
              <a:defRPr/>
            </a:pPr>
            <a:fld id="{436EAE7C-F491-4D23-9CC9-F6C9A2E687BA}" type="slidenum">
              <a:rPr lang="en-US"/>
              <a:pPr>
                <a:defRPr/>
              </a:pPr>
              <a:t>‹#›</a:t>
            </a:fld>
            <a:endParaRPr lang="en-US"/>
          </a:p>
        </p:txBody>
      </p:sp>
    </p:spTree>
    <p:extLst>
      <p:ext uri="{BB962C8B-B14F-4D97-AF65-F5344CB8AC3E}">
        <p14:creationId xmlns:p14="http://schemas.microsoft.com/office/powerpoint/2010/main" val="85844946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defRPr>
            </a:lvl1pPr>
          </a:lstStyle>
          <a:p>
            <a:pPr>
              <a:defRPr/>
            </a:pPr>
            <a:r>
              <a:rPr lang="en-US"/>
              <a:t>5/25/2018</a:t>
            </a:r>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defRPr>
            </a:lvl1pPr>
          </a:lstStyle>
          <a:p>
            <a:pPr>
              <a:defRPr/>
            </a:pPr>
            <a:fld id="{290BB924-83FF-402A-AFC6-CE1C1F69D530}" type="slidenum">
              <a:rPr lang="en-US"/>
              <a:pPr>
                <a:defRPr/>
              </a:pPr>
              <a:t>‹#›</a:t>
            </a:fld>
            <a:endParaRPr lang="en-US"/>
          </a:p>
        </p:txBody>
      </p:sp>
    </p:spTree>
    <p:extLst>
      <p:ext uri="{BB962C8B-B14F-4D97-AF65-F5344CB8AC3E}">
        <p14:creationId xmlns:p14="http://schemas.microsoft.com/office/powerpoint/2010/main" val="128820883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5/25/2018</a:t>
            </a:r>
          </a:p>
        </p:txBody>
      </p:sp>
      <p:sp>
        <p:nvSpPr>
          <p:cNvPr id="5" name="Slide Number Placeholder 4"/>
          <p:cNvSpPr>
            <a:spLocks noGrp="1"/>
          </p:cNvSpPr>
          <p:nvPr>
            <p:ph type="sldNum" sz="quarter" idx="11"/>
          </p:nvPr>
        </p:nvSpPr>
        <p:spPr/>
        <p:txBody>
          <a:bodyPr/>
          <a:lstStyle/>
          <a:p>
            <a:pPr>
              <a:defRPr/>
            </a:pPr>
            <a:fld id="{290BB924-83FF-402A-AFC6-CE1C1F69D530}" type="slidenum">
              <a:rPr lang="en-US" smtClean="0"/>
              <a:pPr>
                <a:defRPr/>
              </a:pPr>
              <a:t>16</a:t>
            </a:fld>
            <a:endParaRPr lang="en-US"/>
          </a:p>
        </p:txBody>
      </p:sp>
    </p:spTree>
    <p:extLst>
      <p:ext uri="{BB962C8B-B14F-4D97-AF65-F5344CB8AC3E}">
        <p14:creationId xmlns:p14="http://schemas.microsoft.com/office/powerpoint/2010/main" val="417401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5/25/2018</a:t>
            </a:r>
          </a:p>
        </p:txBody>
      </p:sp>
      <p:sp>
        <p:nvSpPr>
          <p:cNvPr id="5" name="Slide Number Placeholder 4"/>
          <p:cNvSpPr>
            <a:spLocks noGrp="1"/>
          </p:cNvSpPr>
          <p:nvPr>
            <p:ph type="sldNum" sz="quarter" idx="11"/>
          </p:nvPr>
        </p:nvSpPr>
        <p:spPr/>
        <p:txBody>
          <a:bodyPr/>
          <a:lstStyle/>
          <a:p>
            <a:pPr>
              <a:defRPr/>
            </a:pPr>
            <a:fld id="{290BB924-83FF-402A-AFC6-CE1C1F69D530}" type="slidenum">
              <a:rPr lang="en-US" smtClean="0"/>
              <a:pPr>
                <a:defRPr/>
              </a:pPr>
              <a:t>17</a:t>
            </a:fld>
            <a:endParaRPr lang="en-US"/>
          </a:p>
        </p:txBody>
      </p:sp>
    </p:spTree>
    <p:extLst>
      <p:ext uri="{BB962C8B-B14F-4D97-AF65-F5344CB8AC3E}">
        <p14:creationId xmlns:p14="http://schemas.microsoft.com/office/powerpoint/2010/main" val="393175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8AD0759F-AF48-4A03-83F2-B7D5ABA65BB2}" type="datetime1">
              <a:rPr lang="en-US" smtClean="0"/>
              <a:pPr>
                <a:defRPr/>
              </a:pPr>
              <a:t>8/28/2020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6B6F0E7A-74B9-4104-9E08-2DD85BC61E6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0E6713C-2BA4-4208-AFB2-B89CA6F6D8E0}" type="datetime1">
              <a:rPr lang="en-US" smtClean="0"/>
              <a:pPr>
                <a:defRPr/>
              </a:pPr>
              <a:t>8/28/2020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6E5A0ECE-0214-476A-80AE-D0C2414A4824}"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2C778AEE-CEFB-4B36-AD7D-C568560E876F}" type="datetime1">
              <a:rPr lang="en-US" smtClean="0"/>
              <a:pPr>
                <a:defRPr/>
              </a:pPr>
              <a:t>8/28/2020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D8960301-5C02-455D-AAB7-58F40AEDCAF8}"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73510A3-44D8-4FDB-A69B-BF8E1A828E3E}" type="datetime1">
              <a:rPr lang="en-US" smtClean="0"/>
              <a:pPr>
                <a:defRPr/>
              </a:pPr>
              <a:t>8/28/2020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515712E1-7156-41BD-B554-C6FA83B2F84E}"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5C921BA8-4B4B-4178-98E0-097457E09E25}" type="datetime1">
              <a:rPr lang="en-US" smtClean="0"/>
              <a:pPr>
                <a:defRPr/>
              </a:pPr>
              <a:t>8/28/2020</a:t>
            </a:fld>
            <a:endParaRPr lang="en-US"/>
          </a:p>
        </p:txBody>
      </p:sp>
      <p:sp>
        <p:nvSpPr>
          <p:cNvPr id="5" name="Footer Placeholder 4"/>
          <p:cNvSpPr>
            <a:spLocks noGrp="1"/>
          </p:cNvSpPr>
          <p:nvPr>
            <p:ph type="ftr" sz="quarter" idx="11"/>
          </p:nvPr>
        </p:nvSpPr>
        <p:spPr/>
        <p:txBody>
          <a:bodyPr/>
          <a:lstStyle/>
          <a:p>
            <a:pPr>
              <a:defRPr/>
            </a:pPr>
            <a:r>
              <a:rPr lang="en-US"/>
              <a:t>SNIST/BT/Ravindra/IPR-5</a:t>
            </a:r>
          </a:p>
        </p:txBody>
      </p:sp>
      <p:sp>
        <p:nvSpPr>
          <p:cNvPr id="6" name="Slide Number Placeholder 5"/>
          <p:cNvSpPr>
            <a:spLocks noGrp="1"/>
          </p:cNvSpPr>
          <p:nvPr>
            <p:ph type="sldNum" sz="quarter" idx="12"/>
          </p:nvPr>
        </p:nvSpPr>
        <p:spPr/>
        <p:txBody>
          <a:bodyPr/>
          <a:lstStyle/>
          <a:p>
            <a:pPr>
              <a:defRPr/>
            </a:pPr>
            <a:fld id="{583EDBC6-2D70-4354-B65D-3DA8A3DB9728}"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4198EF2D-4766-4A72-85CA-E36B6E55DEB6}" type="datetime1">
              <a:rPr lang="en-US" smtClean="0"/>
              <a:pPr>
                <a:defRPr/>
              </a:pPr>
              <a:t>8/28/2020</a:t>
            </a:fld>
            <a:endParaRPr lang="en-US"/>
          </a:p>
        </p:txBody>
      </p:sp>
      <p:sp>
        <p:nvSpPr>
          <p:cNvPr id="6" name="Footer Placeholder 5"/>
          <p:cNvSpPr>
            <a:spLocks noGrp="1"/>
          </p:cNvSpPr>
          <p:nvPr>
            <p:ph type="ftr" sz="quarter" idx="11"/>
          </p:nvPr>
        </p:nvSpPr>
        <p:spPr/>
        <p:txBody>
          <a:bodyPr/>
          <a:lstStyle/>
          <a:p>
            <a:pPr>
              <a:defRPr/>
            </a:pPr>
            <a:r>
              <a:rPr lang="en-US"/>
              <a:t>SNIST/BT/Ravindra/IPR-5</a:t>
            </a:r>
          </a:p>
        </p:txBody>
      </p:sp>
      <p:sp>
        <p:nvSpPr>
          <p:cNvPr id="7" name="Slide Number Placeholder 6"/>
          <p:cNvSpPr>
            <a:spLocks noGrp="1"/>
          </p:cNvSpPr>
          <p:nvPr>
            <p:ph type="sldNum" sz="quarter" idx="12"/>
          </p:nvPr>
        </p:nvSpPr>
        <p:spPr/>
        <p:txBody>
          <a:bodyPr/>
          <a:lstStyle/>
          <a:p>
            <a:pPr>
              <a:defRPr/>
            </a:pPr>
            <a:fld id="{80BB427A-30BC-4D3F-891B-0D44DD3A402A}"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C7A95B44-464D-4A95-86FD-FB64E03BB18B}" type="datetime1">
              <a:rPr lang="en-US" smtClean="0"/>
              <a:pPr>
                <a:defRPr/>
              </a:pPr>
              <a:t>8/28/2020</a:t>
            </a:fld>
            <a:endParaRPr lang="en-US"/>
          </a:p>
        </p:txBody>
      </p:sp>
      <p:sp>
        <p:nvSpPr>
          <p:cNvPr id="8" name="Footer Placeholder 7"/>
          <p:cNvSpPr>
            <a:spLocks noGrp="1"/>
          </p:cNvSpPr>
          <p:nvPr>
            <p:ph type="ftr" sz="quarter" idx="11"/>
          </p:nvPr>
        </p:nvSpPr>
        <p:spPr/>
        <p:txBody>
          <a:bodyPr/>
          <a:lstStyle/>
          <a:p>
            <a:pPr>
              <a:defRPr/>
            </a:pPr>
            <a:r>
              <a:rPr lang="en-US"/>
              <a:t>SNIST/BT/Ravindra/IPR-5</a:t>
            </a:r>
          </a:p>
        </p:txBody>
      </p:sp>
      <p:sp>
        <p:nvSpPr>
          <p:cNvPr id="9" name="Slide Number Placeholder 8"/>
          <p:cNvSpPr>
            <a:spLocks noGrp="1"/>
          </p:cNvSpPr>
          <p:nvPr>
            <p:ph type="sldNum" sz="quarter" idx="12"/>
          </p:nvPr>
        </p:nvSpPr>
        <p:spPr/>
        <p:txBody>
          <a:bodyPr/>
          <a:lstStyle/>
          <a:p>
            <a:pPr>
              <a:defRPr/>
            </a:pPr>
            <a:fld id="{EEC98A2D-6137-487D-AF80-58A475154F3A}"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4609A5BA-3048-4605-BBEE-1202010B3FDA}" type="datetime1">
              <a:rPr lang="en-US" smtClean="0"/>
              <a:pPr>
                <a:defRPr/>
              </a:pPr>
              <a:t>8/28/2020</a:t>
            </a:fld>
            <a:endParaRPr lang="en-US"/>
          </a:p>
        </p:txBody>
      </p:sp>
      <p:sp>
        <p:nvSpPr>
          <p:cNvPr id="4" name="Footer Placeholder 3"/>
          <p:cNvSpPr>
            <a:spLocks noGrp="1"/>
          </p:cNvSpPr>
          <p:nvPr>
            <p:ph type="ftr" sz="quarter" idx="11"/>
          </p:nvPr>
        </p:nvSpPr>
        <p:spPr/>
        <p:txBody>
          <a:bodyPr/>
          <a:lstStyle/>
          <a:p>
            <a:pPr>
              <a:defRPr/>
            </a:pPr>
            <a:r>
              <a:rPr lang="en-US"/>
              <a:t>SNIST/BT/Ravindra/IPR-5</a:t>
            </a:r>
          </a:p>
        </p:txBody>
      </p:sp>
      <p:sp>
        <p:nvSpPr>
          <p:cNvPr id="5" name="Slide Number Placeholder 4"/>
          <p:cNvSpPr>
            <a:spLocks noGrp="1"/>
          </p:cNvSpPr>
          <p:nvPr>
            <p:ph type="sldNum" sz="quarter" idx="12"/>
          </p:nvPr>
        </p:nvSpPr>
        <p:spPr/>
        <p:txBody>
          <a:bodyPr/>
          <a:lstStyle/>
          <a:p>
            <a:pPr>
              <a:defRPr/>
            </a:pPr>
            <a:fld id="{C0DFEAFC-6061-45AB-9C46-8E054562E5D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7D7ADA1-0C5A-4050-AD8C-9681C3E7731C}" type="datetime1">
              <a:rPr lang="en-US" smtClean="0"/>
              <a:pPr>
                <a:defRPr/>
              </a:pPr>
              <a:t>8/28/2020</a:t>
            </a:fld>
            <a:endParaRPr lang="en-US"/>
          </a:p>
        </p:txBody>
      </p:sp>
      <p:sp>
        <p:nvSpPr>
          <p:cNvPr id="3" name="Footer Placeholder 2"/>
          <p:cNvSpPr>
            <a:spLocks noGrp="1"/>
          </p:cNvSpPr>
          <p:nvPr>
            <p:ph type="ftr" sz="quarter" idx="11"/>
          </p:nvPr>
        </p:nvSpPr>
        <p:spPr/>
        <p:txBody>
          <a:bodyPr/>
          <a:lstStyle/>
          <a:p>
            <a:pPr>
              <a:defRPr/>
            </a:pPr>
            <a:r>
              <a:rPr lang="en-US"/>
              <a:t>SNIST/BT/Ravindra/IPR-5</a:t>
            </a:r>
          </a:p>
        </p:txBody>
      </p:sp>
      <p:sp>
        <p:nvSpPr>
          <p:cNvPr id="4" name="Slide Number Placeholder 3"/>
          <p:cNvSpPr>
            <a:spLocks noGrp="1"/>
          </p:cNvSpPr>
          <p:nvPr>
            <p:ph type="sldNum" sz="quarter" idx="12"/>
          </p:nvPr>
        </p:nvSpPr>
        <p:spPr/>
        <p:txBody>
          <a:bodyPr/>
          <a:lstStyle/>
          <a:p>
            <a:pPr>
              <a:defRPr/>
            </a:pPr>
            <a:fld id="{318E2DFC-155D-46F1-94F5-3992C1D979AC}"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9366EEA-8DCE-40D7-9141-EF296BF4E994}" type="datetime1">
              <a:rPr lang="en-US" smtClean="0"/>
              <a:pPr>
                <a:defRPr/>
              </a:pPr>
              <a:t>8/28/2020</a:t>
            </a:fld>
            <a:endParaRPr lang="en-US"/>
          </a:p>
        </p:txBody>
      </p:sp>
      <p:sp>
        <p:nvSpPr>
          <p:cNvPr id="6" name="Footer Placeholder 5"/>
          <p:cNvSpPr>
            <a:spLocks noGrp="1"/>
          </p:cNvSpPr>
          <p:nvPr>
            <p:ph type="ftr" sz="quarter" idx="11"/>
          </p:nvPr>
        </p:nvSpPr>
        <p:spPr/>
        <p:txBody>
          <a:bodyPr/>
          <a:lstStyle/>
          <a:p>
            <a:pPr>
              <a:defRPr/>
            </a:pPr>
            <a:r>
              <a:rPr lang="en-US"/>
              <a:t>SNIST/BT/Ravindra/IPR-5</a:t>
            </a:r>
          </a:p>
        </p:txBody>
      </p:sp>
      <p:sp>
        <p:nvSpPr>
          <p:cNvPr id="7" name="Slide Number Placeholder 6"/>
          <p:cNvSpPr>
            <a:spLocks noGrp="1"/>
          </p:cNvSpPr>
          <p:nvPr>
            <p:ph type="sldNum" sz="quarter" idx="12"/>
          </p:nvPr>
        </p:nvSpPr>
        <p:spPr/>
        <p:txBody>
          <a:bodyPr/>
          <a:lstStyle/>
          <a:p>
            <a:pPr>
              <a:defRPr/>
            </a:pPr>
            <a:fld id="{801D70C1-6BC0-488D-A8FE-2932C6B188A0}"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97B8967-E9C1-4F3A-A2EB-DFAE7BFDA827}" type="datetime1">
              <a:rPr lang="en-US" smtClean="0"/>
              <a:pPr>
                <a:defRPr/>
              </a:pPr>
              <a:t>8/28/2020</a:t>
            </a:fld>
            <a:endParaRPr lang="en-US"/>
          </a:p>
        </p:txBody>
      </p:sp>
      <p:sp>
        <p:nvSpPr>
          <p:cNvPr id="6" name="Footer Placeholder 5"/>
          <p:cNvSpPr>
            <a:spLocks noGrp="1"/>
          </p:cNvSpPr>
          <p:nvPr>
            <p:ph type="ftr" sz="quarter" idx="11"/>
          </p:nvPr>
        </p:nvSpPr>
        <p:spPr/>
        <p:txBody>
          <a:bodyPr/>
          <a:lstStyle/>
          <a:p>
            <a:pPr>
              <a:defRPr/>
            </a:pPr>
            <a:r>
              <a:rPr lang="en-US"/>
              <a:t>SNIST/BT/Ravindra/IPR-5</a:t>
            </a:r>
          </a:p>
        </p:txBody>
      </p:sp>
      <p:sp>
        <p:nvSpPr>
          <p:cNvPr id="7" name="Slide Number Placeholder 6"/>
          <p:cNvSpPr>
            <a:spLocks noGrp="1"/>
          </p:cNvSpPr>
          <p:nvPr>
            <p:ph type="sldNum" sz="quarter" idx="12"/>
          </p:nvPr>
        </p:nvSpPr>
        <p:spPr/>
        <p:txBody>
          <a:bodyPr/>
          <a:lstStyle/>
          <a:p>
            <a:pPr>
              <a:defRPr/>
            </a:pPr>
            <a:fld id="{5CE6A6F4-9726-425C-9DE9-75DA21EA76AF}"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4884F655-4ECC-49DF-8503-F6EF0DBCE605}" type="datetime1">
              <a:rPr lang="en-US" smtClean="0"/>
              <a:pPr>
                <a:defRPr/>
              </a:pPr>
              <a:t>8/28/2020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SNIST/BT/Ravindra/IPR-5</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683341F-C07A-494C-9ACE-BB183F5EB5E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6.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 /><Relationship Id="rId2" Type="http://schemas.openxmlformats.org/officeDocument/2006/relationships/slideLayout" Target="../slideLayouts/slideLayout2.xml" /><Relationship Id="rId1" Type="http://schemas.openxmlformats.org/officeDocument/2006/relationships/vmlDrawing" Target="../drawings/vmlDrawing2.vml" /><Relationship Id="rId6" Type="http://schemas.openxmlformats.org/officeDocument/2006/relationships/image" Target="../media/image8.wmf" /><Relationship Id="rId5" Type="http://schemas.openxmlformats.org/officeDocument/2006/relationships/oleObject" Target="../embeddings/oleObject3.bin" /><Relationship Id="rId4" Type="http://schemas.openxmlformats.org/officeDocument/2006/relationships/image" Target="../media/image7.wmf"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 /><Relationship Id="rId2" Type="http://schemas.openxmlformats.org/officeDocument/2006/relationships/slideLayout" Target="../slideLayouts/slideLayout2.xml" /><Relationship Id="rId1" Type="http://schemas.openxmlformats.org/officeDocument/2006/relationships/vmlDrawing" Target="../drawings/vmlDrawing3.vml" /><Relationship Id="rId4" Type="http://schemas.openxmlformats.org/officeDocument/2006/relationships/image" Target="../media/image9.wmf" /></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 /><Relationship Id="rId2" Type="http://schemas.openxmlformats.org/officeDocument/2006/relationships/slideLayout" Target="../slideLayouts/slideLayout2.xml" /><Relationship Id="rId1" Type="http://schemas.openxmlformats.org/officeDocument/2006/relationships/vmlDrawing" Target="../drawings/vmlDrawing4.vml" /><Relationship Id="rId4" Type="http://schemas.openxmlformats.org/officeDocument/2006/relationships/image" Target="../media/image10.wmf" /></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 /><Relationship Id="rId2" Type="http://schemas.openxmlformats.org/officeDocument/2006/relationships/slideLayout" Target="../slideLayouts/slideLayout4.xml" /><Relationship Id="rId1" Type="http://schemas.openxmlformats.org/officeDocument/2006/relationships/vmlDrawing" Target="../drawings/vmlDrawing5.vml" /><Relationship Id="rId5" Type="http://schemas.openxmlformats.org/officeDocument/2006/relationships/image" Target="../media/image11.wmf" /><Relationship Id="rId4" Type="http://schemas.openxmlformats.org/officeDocument/2006/relationships/oleObject" Target="../embeddings/oleObject6.bin"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8" Type="http://schemas.openxmlformats.org/officeDocument/2006/relationships/image" Target="../media/image14.wmf" /><Relationship Id="rId3" Type="http://schemas.openxmlformats.org/officeDocument/2006/relationships/oleObject" Target="../embeddings/oleObject7.bin" /><Relationship Id="rId7" Type="http://schemas.openxmlformats.org/officeDocument/2006/relationships/oleObject" Target="../embeddings/oleObject9.bin" /><Relationship Id="rId2" Type="http://schemas.openxmlformats.org/officeDocument/2006/relationships/slideLayout" Target="../slideLayouts/slideLayout2.xml" /><Relationship Id="rId1" Type="http://schemas.openxmlformats.org/officeDocument/2006/relationships/vmlDrawing" Target="../drawings/vmlDrawing6.vml" /><Relationship Id="rId6" Type="http://schemas.openxmlformats.org/officeDocument/2006/relationships/image" Target="../media/image13.wmf" /><Relationship Id="rId5" Type="http://schemas.openxmlformats.org/officeDocument/2006/relationships/oleObject" Target="../embeddings/oleObject8.bin" /><Relationship Id="rId4" Type="http://schemas.openxmlformats.org/officeDocument/2006/relationships/image" Target="../media/image12.wmf"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6.gif"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slideLayout" Target="../slideLayouts/slideLayout2.xml" /><Relationship Id="rId1" Type="http://schemas.openxmlformats.org/officeDocument/2006/relationships/vmlDrawing" Target="../drawings/vmlDrawing7.vml" /><Relationship Id="rId5" Type="http://schemas.openxmlformats.org/officeDocument/2006/relationships/image" Target="../media/image24.wmf" /><Relationship Id="rId4" Type="http://schemas.openxmlformats.org/officeDocument/2006/relationships/oleObject" Target="../embeddings/oleObject10.bin" /></Relationships>
</file>

<file path=ppt/slides/_rels/slide33.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slideLayout" Target="../slideLayouts/slideLayout2.xml" /><Relationship Id="rId1" Type="http://schemas.openxmlformats.org/officeDocument/2006/relationships/vmlDrawing" Target="../drawings/vmlDrawing8.vml" /><Relationship Id="rId5" Type="http://schemas.openxmlformats.org/officeDocument/2006/relationships/image" Target="../media/image27.wmf" /><Relationship Id="rId4" Type="http://schemas.openxmlformats.org/officeDocument/2006/relationships/oleObject" Target="../embeddings/oleObject11.bin"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29.gif"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30.jpe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slideLayout" Target="../slideLayouts/slideLayout2.xml" /><Relationship Id="rId1" Type="http://schemas.openxmlformats.org/officeDocument/2006/relationships/vmlDrawing" Target="../drawings/vmlDrawing9.vml" /><Relationship Id="rId5" Type="http://schemas.openxmlformats.org/officeDocument/2006/relationships/image" Target="../media/image33.wmf" /><Relationship Id="rId4" Type="http://schemas.openxmlformats.org/officeDocument/2006/relationships/oleObject" Target="../embeddings/oleObject12.bin" /></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3.bin" /><Relationship Id="rId2" Type="http://schemas.openxmlformats.org/officeDocument/2006/relationships/slideLayout" Target="../slideLayouts/slideLayout2.xml" /><Relationship Id="rId1" Type="http://schemas.openxmlformats.org/officeDocument/2006/relationships/vmlDrawing" Target="../drawings/vmlDrawing10.vml" /><Relationship Id="rId6" Type="http://schemas.openxmlformats.org/officeDocument/2006/relationships/image" Target="../media/image36.wmf" /><Relationship Id="rId5" Type="http://schemas.openxmlformats.org/officeDocument/2006/relationships/oleObject" Target="../embeddings/oleObject14.bin" /><Relationship Id="rId4" Type="http://schemas.openxmlformats.org/officeDocument/2006/relationships/image" Target="../media/image35.wmf" /></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5.bin" /><Relationship Id="rId2" Type="http://schemas.openxmlformats.org/officeDocument/2006/relationships/slideLayout" Target="../slideLayouts/slideLayout2.xml" /><Relationship Id="rId1" Type="http://schemas.openxmlformats.org/officeDocument/2006/relationships/vmlDrawing" Target="../drawings/vmlDrawing11.vml" /><Relationship Id="rId6" Type="http://schemas.openxmlformats.org/officeDocument/2006/relationships/image" Target="../media/image38.wmf" /><Relationship Id="rId5" Type="http://schemas.openxmlformats.org/officeDocument/2006/relationships/oleObject" Target="../embeddings/oleObject16.bin" /><Relationship Id="rId4" Type="http://schemas.openxmlformats.org/officeDocument/2006/relationships/image" Target="../media/image37.wmf" /></Relationships>
</file>

<file path=ppt/slides/_rels/slide45.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 /><Relationship Id="rId2" Type="http://schemas.openxmlformats.org/officeDocument/2006/relationships/slideLayout" Target="../slideLayouts/slideLayout2.xml" /><Relationship Id="rId1" Type="http://schemas.openxmlformats.org/officeDocument/2006/relationships/vmlDrawing" Target="../drawings/vmlDrawing12.vml" /><Relationship Id="rId6" Type="http://schemas.openxmlformats.org/officeDocument/2006/relationships/image" Target="../media/image41.wmf" /><Relationship Id="rId5" Type="http://schemas.openxmlformats.org/officeDocument/2006/relationships/oleObject" Target="../embeddings/oleObject18.bin" /><Relationship Id="rId4" Type="http://schemas.openxmlformats.org/officeDocument/2006/relationships/image" Target="../media/image40.wmf" /></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9.bin" /><Relationship Id="rId2" Type="http://schemas.openxmlformats.org/officeDocument/2006/relationships/slideLayout" Target="../slideLayouts/slideLayout2.xml" /><Relationship Id="rId1" Type="http://schemas.openxmlformats.org/officeDocument/2006/relationships/vmlDrawing" Target="../drawings/vmlDrawing13.vml" /><Relationship Id="rId4" Type="http://schemas.openxmlformats.org/officeDocument/2006/relationships/image" Target="../media/image42.wmf"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43.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0.bin" /><Relationship Id="rId2" Type="http://schemas.openxmlformats.org/officeDocument/2006/relationships/slideLayout" Target="../slideLayouts/slideLayout2.xml" /><Relationship Id="rId1" Type="http://schemas.openxmlformats.org/officeDocument/2006/relationships/vmlDrawing" Target="../drawings/vmlDrawing14.vml" /><Relationship Id="rId6" Type="http://schemas.openxmlformats.org/officeDocument/2006/relationships/image" Target="../media/image46.wmf" /><Relationship Id="rId5" Type="http://schemas.openxmlformats.org/officeDocument/2006/relationships/oleObject" Target="../embeddings/oleObject21.bin" /><Relationship Id="rId4" Type="http://schemas.openxmlformats.org/officeDocument/2006/relationships/image" Target="../media/image45.wmf" /></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2.bin" /><Relationship Id="rId2" Type="http://schemas.openxmlformats.org/officeDocument/2006/relationships/slideLayout" Target="../slideLayouts/slideLayout2.xml" /><Relationship Id="rId1" Type="http://schemas.openxmlformats.org/officeDocument/2006/relationships/vmlDrawing" Target="../drawings/vmlDrawing15.vml" /><Relationship Id="rId6" Type="http://schemas.openxmlformats.org/officeDocument/2006/relationships/image" Target="../media/image48.wmf" /><Relationship Id="rId5" Type="http://schemas.openxmlformats.org/officeDocument/2006/relationships/oleObject" Target="../embeddings/oleObject23.bin" /><Relationship Id="rId4" Type="http://schemas.openxmlformats.org/officeDocument/2006/relationships/image" Target="../media/image47.wmf"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49.jpe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slideLayout" Target="../slideLayouts/slideLayout2.xml" /><Relationship Id="rId1" Type="http://schemas.openxmlformats.org/officeDocument/2006/relationships/vmlDrawing" Target="../drawings/vmlDrawing16.vml" /><Relationship Id="rId5" Type="http://schemas.openxmlformats.org/officeDocument/2006/relationships/image" Target="../media/image50.wmf" /><Relationship Id="rId4" Type="http://schemas.openxmlformats.org/officeDocument/2006/relationships/oleObject" Target="../embeddings/oleObject24.bin" /></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 /><Relationship Id="rId2" Type="http://schemas.openxmlformats.org/officeDocument/2006/relationships/slideLayout" Target="../slideLayouts/slideLayout2.xml" /><Relationship Id="rId1" Type="http://schemas.openxmlformats.org/officeDocument/2006/relationships/vmlDrawing" Target="../drawings/vmlDrawing17.vml" /><Relationship Id="rId5" Type="http://schemas.openxmlformats.org/officeDocument/2006/relationships/image" Target="../media/image53.jpeg" /><Relationship Id="rId4" Type="http://schemas.openxmlformats.org/officeDocument/2006/relationships/image" Target="../media/image52.wmf" /></Relationships>
</file>

<file path=ppt/slides/_rels/slide57.xml.rels><?xml version="1.0" encoding="UTF-8" standalone="yes"?>
<Relationships xmlns="http://schemas.openxmlformats.org/package/2006/relationships"><Relationship Id="rId8" Type="http://schemas.openxmlformats.org/officeDocument/2006/relationships/image" Target="../media/image57.png" /><Relationship Id="rId3" Type="http://schemas.openxmlformats.org/officeDocument/2006/relationships/oleObject" Target="../embeddings/oleObject26.bin" /><Relationship Id="rId7" Type="http://schemas.openxmlformats.org/officeDocument/2006/relationships/image" Target="../media/image55.wmf" /><Relationship Id="rId2" Type="http://schemas.openxmlformats.org/officeDocument/2006/relationships/slideLayout" Target="../slideLayouts/slideLayout2.xml" /><Relationship Id="rId1" Type="http://schemas.openxmlformats.org/officeDocument/2006/relationships/vmlDrawing" Target="../drawings/vmlDrawing18.vml" /><Relationship Id="rId6" Type="http://schemas.openxmlformats.org/officeDocument/2006/relationships/oleObject" Target="../embeddings/oleObject27.bin" /><Relationship Id="rId5" Type="http://schemas.openxmlformats.org/officeDocument/2006/relationships/image" Target="../media/image56.png" /><Relationship Id="rId4" Type="http://schemas.openxmlformats.org/officeDocument/2006/relationships/image" Target="../media/image54.wmf"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8.bin" /><Relationship Id="rId7" Type="http://schemas.openxmlformats.org/officeDocument/2006/relationships/image" Target="../media/image52.wmf" /><Relationship Id="rId2" Type="http://schemas.openxmlformats.org/officeDocument/2006/relationships/slideLayout" Target="../slideLayouts/slideLayout2.xml" /><Relationship Id="rId1" Type="http://schemas.openxmlformats.org/officeDocument/2006/relationships/vmlDrawing" Target="../drawings/vmlDrawing19.vml" /><Relationship Id="rId6" Type="http://schemas.openxmlformats.org/officeDocument/2006/relationships/oleObject" Target="../embeddings/oleObject29.bin" /><Relationship Id="rId5" Type="http://schemas.openxmlformats.org/officeDocument/2006/relationships/image" Target="../media/image59.png" /><Relationship Id="rId4" Type="http://schemas.openxmlformats.org/officeDocument/2006/relationships/image" Target="../media/image58.wmf" /></Relationships>
</file>

<file path=ppt/slides/_rels/slide6.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60.xml.rels><?xml version="1.0" encoding="UTF-8" standalone="yes"?>
<Relationships xmlns="http://schemas.openxmlformats.org/package/2006/relationships"><Relationship Id="rId8" Type="http://schemas.openxmlformats.org/officeDocument/2006/relationships/image" Target="../media/image61.wmf" /><Relationship Id="rId3" Type="http://schemas.openxmlformats.org/officeDocument/2006/relationships/oleObject" Target="../embeddings/oleObject30.bin" /><Relationship Id="rId7" Type="http://schemas.openxmlformats.org/officeDocument/2006/relationships/oleObject" Target="../embeddings/oleObject31.bin" /><Relationship Id="rId2" Type="http://schemas.openxmlformats.org/officeDocument/2006/relationships/slideLayout" Target="../slideLayouts/slideLayout2.xml" /><Relationship Id="rId1" Type="http://schemas.openxmlformats.org/officeDocument/2006/relationships/vmlDrawing" Target="../drawings/vmlDrawing20.vml" /><Relationship Id="rId6" Type="http://schemas.openxmlformats.org/officeDocument/2006/relationships/image" Target="../media/image63.png" /><Relationship Id="rId5" Type="http://schemas.openxmlformats.org/officeDocument/2006/relationships/image" Target="../media/image62.png" /><Relationship Id="rId4" Type="http://schemas.openxmlformats.org/officeDocument/2006/relationships/image" Target="../media/image60.wmf" /></Relationships>
</file>

<file path=ppt/slides/_rels/slide61.xml.rels><?xml version="1.0" encoding="UTF-8" standalone="yes"?>
<Relationships xmlns="http://schemas.openxmlformats.org/package/2006/relationships"><Relationship Id="rId2" Type="http://schemas.openxmlformats.org/officeDocument/2006/relationships/image" Target="../media/image64.gif"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65.jpeg" /><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2" Type="http://schemas.openxmlformats.org/officeDocument/2006/relationships/image" Target="../media/image66.jpeg" /><Relationship Id="rId1" Type="http://schemas.openxmlformats.org/officeDocument/2006/relationships/slideLayout" Target="../slideLayouts/slideLayout7.xml" /></Relationships>
</file>

<file path=ppt/slides/_rels/slide64.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68.jpeg" /><Relationship Id="rId1" Type="http://schemas.openxmlformats.org/officeDocument/2006/relationships/slideLayout" Target="../slideLayouts/slideLayout7.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2.bin" /><Relationship Id="rId2" Type="http://schemas.openxmlformats.org/officeDocument/2006/relationships/slideLayout" Target="../slideLayouts/slideLayout2.xml" /><Relationship Id="rId1" Type="http://schemas.openxmlformats.org/officeDocument/2006/relationships/vmlDrawing" Target="../drawings/vmlDrawing21.vml" /><Relationship Id="rId5" Type="http://schemas.openxmlformats.org/officeDocument/2006/relationships/image" Target="../media/image71.png" /><Relationship Id="rId4" Type="http://schemas.openxmlformats.org/officeDocument/2006/relationships/image" Target="../media/image70.wmf" /></Relationships>
</file>

<file path=ppt/slides/_rels/slide69.xml.rels><?xml version="1.0" encoding="UTF-8" standalone="yes"?>
<Relationships xmlns="http://schemas.openxmlformats.org/package/2006/relationships"><Relationship Id="rId2" Type="http://schemas.openxmlformats.org/officeDocument/2006/relationships/image" Target="../media/image72.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image" Target="../media/image73.jpe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3.bin" /><Relationship Id="rId2" Type="http://schemas.openxmlformats.org/officeDocument/2006/relationships/slideLayout" Target="../slideLayouts/slideLayout2.xml" /><Relationship Id="rId1" Type="http://schemas.openxmlformats.org/officeDocument/2006/relationships/vmlDrawing" Target="../drawings/vmlDrawing22.vml" /><Relationship Id="rId4" Type="http://schemas.openxmlformats.org/officeDocument/2006/relationships/image" Target="../media/image74.wmf" /></Relationships>
</file>

<file path=ppt/slides/_rels/slide72.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slideLayout" Target="../slideLayouts/slideLayout2.xml" /><Relationship Id="rId1" Type="http://schemas.openxmlformats.org/officeDocument/2006/relationships/vmlDrawing" Target="../drawings/vmlDrawing23.vml" /><Relationship Id="rId5" Type="http://schemas.openxmlformats.org/officeDocument/2006/relationships/image" Target="../media/image75.wmf" /><Relationship Id="rId4" Type="http://schemas.openxmlformats.org/officeDocument/2006/relationships/oleObject" Target="../embeddings/oleObject34.bin" /></Relationships>
</file>

<file path=ppt/slides/_rels/slide73.xml.rels><?xml version="1.0" encoding="UTF-8" standalone="yes"?>
<Relationships xmlns="http://schemas.openxmlformats.org/package/2006/relationships"><Relationship Id="rId2" Type="http://schemas.openxmlformats.org/officeDocument/2006/relationships/image" Target="../media/image77.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 /><Relationship Id="rId2" Type="http://schemas.openxmlformats.org/officeDocument/2006/relationships/slideLayout" Target="../slideLayouts/slideLayout2.xml" /><Relationship Id="rId1" Type="http://schemas.openxmlformats.org/officeDocument/2006/relationships/vmlDrawing" Target="../drawings/vmlDrawing1.vml" /><Relationship Id="rId4" Type="http://schemas.openxmlformats.org/officeDocument/2006/relationships/image" Target="../media/image3.wmf"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743200"/>
            <a:ext cx="8001000" cy="3352800"/>
          </a:xfrm>
        </p:spPr>
        <p:txBody>
          <a:bodyPr>
            <a:noAutofit/>
          </a:bodyPr>
          <a:lstStyle/>
          <a:p>
            <a:pPr algn="ctr" eaLnBrk="1" fontAlgn="auto" hangingPunct="1">
              <a:lnSpc>
                <a:spcPct val="100000"/>
              </a:lnSpc>
              <a:spcAft>
                <a:spcPts val="0"/>
              </a:spcAft>
              <a:defRPr/>
            </a:pP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Basic Electrical Engineering </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solidFill>
                  <a:srgbClr val="000066"/>
                </a:solidFill>
                <a:latin typeface="Times New Roman" panose="02020603050405020304" pitchFamily="18" charset="0"/>
                <a:cs typeface="Times New Roman" panose="02020603050405020304" pitchFamily="18" charset="0"/>
              </a:rPr>
            </a:br>
            <a:br>
              <a:rPr lang="en-US" sz="5400" b="1" dirty="0">
                <a:solidFill>
                  <a:srgbClr val="C00000"/>
                </a:solidFill>
                <a:latin typeface="Times New Roman" panose="02020603050405020304" pitchFamily="18" charset="0"/>
                <a:cs typeface="Times New Roman" panose="02020603050405020304" pitchFamily="18" charset="0"/>
              </a:rPr>
            </a:br>
            <a:r>
              <a:rPr lang="en-US" sz="5400" b="1" dirty="0">
                <a:solidFill>
                  <a:srgbClr val="C00000"/>
                </a:solidFill>
                <a:latin typeface="Times New Roman" panose="02020603050405020304" pitchFamily="18" charset="0"/>
                <a:cs typeface="Times New Roman" panose="02020603050405020304" pitchFamily="18" charset="0"/>
              </a:rPr>
              <a:t> </a:t>
            </a:r>
          </a:p>
        </p:txBody>
      </p:sp>
      <p:sp>
        <p:nvSpPr>
          <p:cNvPr id="7171" name="Subtitle 2"/>
          <p:cNvSpPr>
            <a:spLocks noGrp="1"/>
          </p:cNvSpPr>
          <p:nvPr>
            <p:ph type="subTitle" idx="1"/>
          </p:nvPr>
        </p:nvSpPr>
        <p:spPr>
          <a:xfrm>
            <a:off x="2209800" y="3962400"/>
            <a:ext cx="5638800" cy="1756356"/>
          </a:xfrm>
        </p:spPr>
        <p:txBody>
          <a:bodyPr>
            <a:noAutofit/>
          </a:bodyPr>
          <a:lstStyle/>
          <a:p>
            <a:pPr algn="ctr" eaLnBrk="1" hangingPunct="1">
              <a:defRPr/>
            </a:pPr>
            <a:r>
              <a:rPr lang="en-US" sz="2800" b="1" dirty="0">
                <a:latin typeface="Times New Roman" panose="02020603050405020304" pitchFamily="18" charset="0"/>
                <a:cs typeface="Times New Roman" panose="02020603050405020304" pitchFamily="18" charset="0"/>
              </a:rPr>
              <a:t>By</a:t>
            </a:r>
          </a:p>
          <a:p>
            <a:pPr algn="ctr" eaLnBrk="1" hangingPunct="1">
              <a:defRPr/>
            </a:pPr>
            <a:r>
              <a:rPr lang="en-US" sz="2800" b="1" dirty="0">
                <a:latin typeface="Times New Roman" panose="02020603050405020304" pitchFamily="18" charset="0"/>
                <a:cs typeface="Times New Roman" panose="02020603050405020304" pitchFamily="18" charset="0"/>
              </a:rPr>
              <a:t>Dr. G. </a:t>
            </a:r>
            <a:r>
              <a:rPr lang="en-US" sz="2800" b="1" dirty="0" err="1">
                <a:latin typeface="Times New Roman" panose="02020603050405020304" pitchFamily="18" charset="0"/>
                <a:cs typeface="Times New Roman" panose="02020603050405020304" pitchFamily="18" charset="0"/>
              </a:rPr>
              <a:t>Ramesh</a:t>
            </a:r>
            <a:r>
              <a:rPr lang="en-US" sz="2800" b="1" dirty="0">
                <a:latin typeface="Times New Roman" panose="02020603050405020304" pitchFamily="18" charset="0"/>
                <a:cs typeface="Times New Roman" panose="02020603050405020304" pitchFamily="18" charset="0"/>
              </a:rPr>
              <a:t> </a:t>
            </a:r>
          </a:p>
          <a:p>
            <a:pPr algn="ctr" eaLnBrk="1" hangingPunct="1">
              <a:defRPr/>
            </a:pPr>
            <a:endParaRPr lang="en-US" sz="2600" b="1" dirty="0">
              <a:latin typeface="Times New Roman" panose="02020603050405020304" pitchFamily="18" charset="0"/>
              <a:cs typeface="Times New Roman" panose="02020603050405020304" pitchFamily="18" charset="0"/>
            </a:endParaRPr>
          </a:p>
        </p:txBody>
      </p:sp>
      <p:pic>
        <p:nvPicPr>
          <p:cNvPr id="12292" name="Picture 1" descr="C:\Documents and Settings\Administrator\My Documents\My Pictures\snisT AUTONOMOUS logo.jpg"/>
          <p:cNvPicPr>
            <a:picLocks noChangeAspect="1" noChangeArrowheads="1"/>
          </p:cNvPicPr>
          <p:nvPr/>
        </p:nvPicPr>
        <p:blipFill>
          <a:blip r:embed="rId2"/>
          <a:srcRect/>
          <a:stretch>
            <a:fillRect/>
          </a:stretch>
        </p:blipFill>
        <p:spPr bwMode="auto">
          <a:xfrm>
            <a:off x="3657600" y="990600"/>
            <a:ext cx="1828800" cy="838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5393"/>
    </mc:Choice>
    <mc:Fallback xmlns="">
      <p:transition spd="slow" advTm="53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10</a:t>
            </a:fld>
            <a:endParaRPr lang="en-US"/>
          </a:p>
        </p:txBody>
      </p:sp>
      <p:pic>
        <p:nvPicPr>
          <p:cNvPr id="186370" name="Picture 2" descr="What is Electric Current? Definition, Unit &amp; Direction of flow of ..."/>
          <p:cNvPicPr>
            <a:picLocks noChangeAspect="1" noChangeArrowheads="1"/>
          </p:cNvPicPr>
          <p:nvPr/>
        </p:nvPicPr>
        <p:blipFill>
          <a:blip r:embed="rId2"/>
          <a:srcRect/>
          <a:stretch>
            <a:fillRect/>
          </a:stretch>
        </p:blipFill>
        <p:spPr bwMode="auto">
          <a:xfrm>
            <a:off x="1066800" y="609600"/>
            <a:ext cx="2971800" cy="2057400"/>
          </a:xfrm>
          <a:prstGeom prst="rect">
            <a:avLst/>
          </a:prstGeom>
          <a:noFill/>
        </p:spPr>
      </p:pic>
      <p:pic>
        <p:nvPicPr>
          <p:cNvPr id="186372" name="Picture 4" descr="What is Electric Current? Definition, Unit &amp; Direction of flow of ..."/>
          <p:cNvPicPr>
            <a:picLocks noChangeAspect="1" noChangeArrowheads="1"/>
          </p:cNvPicPr>
          <p:nvPr/>
        </p:nvPicPr>
        <p:blipFill>
          <a:blip r:embed="rId3"/>
          <a:srcRect/>
          <a:stretch>
            <a:fillRect/>
          </a:stretch>
        </p:blipFill>
        <p:spPr bwMode="auto">
          <a:xfrm>
            <a:off x="4572000" y="457200"/>
            <a:ext cx="3810000" cy="2057400"/>
          </a:xfrm>
          <a:prstGeom prst="rect">
            <a:avLst/>
          </a:prstGeom>
          <a:noFill/>
        </p:spPr>
      </p:pic>
      <p:pic>
        <p:nvPicPr>
          <p:cNvPr id="186376" name="Picture 8" descr="electricity - Mind42"/>
          <p:cNvPicPr>
            <a:picLocks noChangeAspect="1" noChangeArrowheads="1"/>
          </p:cNvPicPr>
          <p:nvPr/>
        </p:nvPicPr>
        <p:blipFill>
          <a:blip r:embed="rId4"/>
          <a:srcRect/>
          <a:stretch>
            <a:fillRect/>
          </a:stretch>
        </p:blipFill>
        <p:spPr bwMode="auto">
          <a:xfrm>
            <a:off x="914400" y="2590800"/>
            <a:ext cx="7467600" cy="3810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11</a:t>
            </a:fld>
            <a:endParaRPr lang="en-US"/>
          </a:p>
        </p:txBody>
      </p:sp>
      <p:sp>
        <p:nvSpPr>
          <p:cNvPr id="5" name="Content Placeholder 4"/>
          <p:cNvSpPr>
            <a:spLocks noGrp="1"/>
          </p:cNvSpPr>
          <p:nvPr>
            <p:ph idx="1"/>
          </p:nvPr>
        </p:nvSpPr>
        <p:spPr>
          <a:xfrm>
            <a:off x="457200" y="685800"/>
            <a:ext cx="83058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The conventional direction of current flow is opposite to flow of electrons.</a:t>
            </a: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One ampere is equal to one coulomb per second.</a:t>
            </a:r>
          </a:p>
          <a:p>
            <a:pPr algn="just">
              <a:lnSpc>
                <a:spcPct val="130000"/>
              </a:lnSpc>
              <a:spcBef>
                <a:spcPts val="0"/>
              </a:spcBef>
              <a:buClr>
                <a:srgbClr val="C00000"/>
              </a:buClr>
              <a:buFont typeface="Wingdings" pitchFamily="2" charset="2"/>
              <a:buChar char="Ø"/>
            </a:pPr>
            <a:endParaRPr lang="en-US" sz="2800" dirty="0">
              <a:latin typeface="Times New Roman" panose="02020603050405020304" pitchFamily="18" charset="0"/>
              <a:cs typeface="Times New Roman" panose="02020603050405020304" pitchFamily="18" charset="0"/>
            </a:endParaRPr>
          </a:p>
          <a:p>
            <a:pPr marL="0" indent="0" algn="just">
              <a:lnSpc>
                <a:spcPct val="130000"/>
              </a:lnSpc>
              <a:spcBef>
                <a:spcPts val="0"/>
              </a:spcBef>
              <a:buClr>
                <a:srgbClr val="C00000"/>
              </a:buClr>
              <a:buNone/>
            </a:pPr>
            <a:r>
              <a:rPr lang="en-IN" altLang="en-US" sz="2800" b="1" dirty="0">
                <a:solidFill>
                  <a:srgbClr val="C00000"/>
                </a:solidFill>
                <a:latin typeface="Times New Roman" pitchFamily="18" charset="0"/>
                <a:cs typeface="Times New Roman" pitchFamily="18" charset="0"/>
              </a:rPr>
              <a:t>Pro.1</a:t>
            </a:r>
            <a:r>
              <a:rPr lang="en-IN" altLang="en-US" sz="2800" b="1" dirty="0">
                <a:solidFill>
                  <a:srgbClr val="000066"/>
                </a:solidFill>
                <a:latin typeface="Times New Roman" pitchFamily="18" charset="0"/>
                <a:cs typeface="Times New Roman" pitchFamily="18" charset="0"/>
              </a:rPr>
              <a:t>: </a:t>
            </a:r>
            <a:r>
              <a:rPr lang="en-US" altLang="en-US" sz="2800" b="1" dirty="0">
                <a:solidFill>
                  <a:srgbClr val="000066"/>
                </a:solidFill>
                <a:latin typeface="Times New Roman" pitchFamily="18" charset="0"/>
                <a:cs typeface="Times New Roman" pitchFamily="18" charset="0"/>
              </a:rPr>
              <a:t> 50 C of charge flow fast a given point in 4 s. How many amperes of current is flowing?</a:t>
            </a:r>
          </a:p>
          <a:p>
            <a:pPr marL="0" indent="0" algn="just">
              <a:lnSpc>
                <a:spcPct val="130000"/>
              </a:lnSpc>
              <a:spcBef>
                <a:spcPts val="0"/>
              </a:spcBef>
              <a:buClr>
                <a:srgbClr val="C00000"/>
              </a:buClr>
              <a:buNone/>
            </a:pPr>
            <a:endParaRPr lang="en-US" altLang="en-US" sz="2800" b="1" dirty="0">
              <a:solidFill>
                <a:srgbClr val="000066"/>
              </a:solidFill>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altLang="en-US" sz="2800" b="1" dirty="0">
              <a:solidFill>
                <a:srgbClr val="000066"/>
              </a:solidFill>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822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886700" cy="878633"/>
          </a:xfrm>
        </p:spPr>
        <p:txBody>
          <a:bodyPr>
            <a:normAutofit fontScale="90000"/>
          </a:bodyPr>
          <a:lstStyle/>
          <a:p>
            <a:pPr algn="ctr"/>
            <a:br>
              <a:rPr lang="en-US" sz="3600" b="1" dirty="0">
                <a:solidFill>
                  <a:srgbClr val="C00000"/>
                </a:solidFill>
                <a:latin typeface="Times New Roman" pitchFamily="18" charset="0"/>
                <a:cs typeface="Times New Roman" pitchFamily="18" charset="0"/>
              </a:rPr>
            </a:br>
            <a:r>
              <a:rPr lang="en-US" sz="4000" b="1" dirty="0">
                <a:solidFill>
                  <a:srgbClr val="C00000"/>
                </a:solidFill>
                <a:latin typeface="Times New Roman" pitchFamily="18" charset="0"/>
                <a:cs typeface="Times New Roman" pitchFamily="18" charset="0"/>
              </a:rPr>
              <a:t>Voltage (</a:t>
            </a:r>
            <a:r>
              <a:rPr lang="en-US" sz="4000" b="1" i="1" dirty="0">
                <a:solidFill>
                  <a:srgbClr val="C00000"/>
                </a:solidFill>
                <a:latin typeface="Times New Roman" pitchFamily="18" charset="0"/>
                <a:cs typeface="Times New Roman" pitchFamily="18" charset="0"/>
              </a:rPr>
              <a:t>V</a:t>
            </a:r>
            <a:r>
              <a:rPr lang="en-US" sz="4000" b="1" dirty="0">
                <a:solidFill>
                  <a:srgbClr val="C00000"/>
                </a:solidFill>
                <a:latin typeface="Times New Roman" pitchFamily="18" charset="0"/>
                <a:cs typeface="Times New Roman" pitchFamily="18" charset="0"/>
              </a:rPr>
              <a:t>)</a:t>
            </a:r>
            <a:br>
              <a:rPr lang="en-US" sz="3600" b="1" dirty="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12</a:t>
            </a:fld>
            <a:endParaRPr lang="en-US"/>
          </a:p>
        </p:txBody>
      </p:sp>
      <p:sp>
        <p:nvSpPr>
          <p:cNvPr id="5" name="Content Placeholder 4"/>
          <p:cNvSpPr>
            <a:spLocks noGrp="1"/>
          </p:cNvSpPr>
          <p:nvPr>
            <p:ph idx="1"/>
          </p:nvPr>
        </p:nvSpPr>
        <p:spPr>
          <a:xfrm>
            <a:off x="457200" y="10668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Electrical voltage is defined as electric potential difference between two points of an electric field.</a:t>
            </a:r>
          </a:p>
          <a:p>
            <a:pPr marL="0" indent="0" algn="just">
              <a:lnSpc>
                <a:spcPct val="100000"/>
              </a:lnSpc>
              <a:spcBef>
                <a:spcPts val="0"/>
              </a:spcBef>
              <a:buClr>
                <a:srgbClr val="C00000"/>
              </a:buClr>
              <a:buNone/>
            </a:pPr>
            <a:r>
              <a:rPr lang="en-US" sz="2800" b="1" dirty="0">
                <a:latin typeface="Times New Roman" panose="02020603050405020304" pitchFamily="18" charset="0"/>
                <a:cs typeface="Times New Roman" panose="02020603050405020304" pitchFamily="18" charset="0"/>
              </a:rPr>
              <a:t> </a:t>
            </a: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It is denoted by V, it is expressed in terms of energy (W) per unit charge (Q).</a:t>
            </a: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a:p>
            <a:pPr algn="just">
              <a:lnSpc>
                <a:spcPct val="10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a:p>
            <a:pPr marL="0" indent="0" algn="just">
              <a:lnSpc>
                <a:spcPct val="130000"/>
              </a:lnSpc>
              <a:spcBef>
                <a:spcPts val="0"/>
              </a:spcBef>
              <a:buClr>
                <a:srgbClr val="C00000"/>
              </a:buClr>
              <a:buNone/>
            </a:pPr>
            <a:endParaRPr lang="en-US" sz="28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Charge (Q) is measured in coulombs (C), one coulomb of charge carried by </a:t>
            </a:r>
          </a:p>
          <a:p>
            <a:pPr algn="just">
              <a:lnSpc>
                <a:spcPct val="130000"/>
              </a:lnSpc>
              <a:spcBef>
                <a:spcPts val="0"/>
              </a:spcBef>
              <a:buClr>
                <a:srgbClr val="C00000"/>
              </a:buClr>
              <a:buFont typeface="Wingdings" pitchFamily="2" charset="2"/>
              <a:buChar char="Ø"/>
            </a:pPr>
            <a:endParaRPr lang="en-US" sz="2800"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graphicFrame>
        <p:nvGraphicFramePr>
          <p:cNvPr id="7" name="Object 2"/>
          <p:cNvGraphicFramePr>
            <a:graphicFrameLocks noChangeAspect="1"/>
          </p:cNvGraphicFramePr>
          <p:nvPr>
            <p:extLst>
              <p:ext uri="{D42A27DB-BD31-4B8C-83A1-F6EECF244321}">
                <p14:modId xmlns:p14="http://schemas.microsoft.com/office/powerpoint/2010/main" val="962918521"/>
              </p:ext>
            </p:extLst>
          </p:nvPr>
        </p:nvGraphicFramePr>
        <p:xfrm>
          <a:off x="3960018" y="3962400"/>
          <a:ext cx="2747963" cy="1066800"/>
        </p:xfrm>
        <a:graphic>
          <a:graphicData uri="http://schemas.openxmlformats.org/presentationml/2006/ole">
            <mc:AlternateContent xmlns:mc="http://schemas.openxmlformats.org/markup-compatibility/2006">
              <mc:Choice xmlns:v="urn:schemas-microsoft-com:vml" Requires="v">
                <p:oleObj spid="_x0000_s2049" name="Equation" r:id="rId3" imgW="850531" imgH="418918" progId="Equation.3">
                  <p:embed/>
                </p:oleObj>
              </mc:Choice>
              <mc:Fallback>
                <p:oleObj name="Equation" r:id="rId3" imgW="850531" imgH="418918" progId="Equation.3">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18" y="3962400"/>
                        <a:ext cx="2747963" cy="1066800"/>
                      </a:xfrm>
                      <a:prstGeom prst="rect">
                        <a:avLst/>
                      </a:prstGeom>
                      <a:solidFill>
                        <a:srgbClr val="FFFF00"/>
                      </a:solidFill>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088859490"/>
              </p:ext>
            </p:extLst>
          </p:nvPr>
        </p:nvGraphicFramePr>
        <p:xfrm>
          <a:off x="5334000" y="5863899"/>
          <a:ext cx="1905000" cy="535735"/>
        </p:xfrm>
        <a:graphic>
          <a:graphicData uri="http://schemas.openxmlformats.org/presentationml/2006/ole">
            <mc:AlternateContent xmlns:mc="http://schemas.openxmlformats.org/markup-compatibility/2006">
              <mc:Choice xmlns:v="urn:schemas-microsoft-com:vml" Requires="v">
                <p:oleObj spid="_x0000_s2050" name="Equation" r:id="rId5" imgW="647419" imgH="203112" progId="Equation.3">
                  <p:embed/>
                </p:oleObj>
              </mc:Choice>
              <mc:Fallback>
                <p:oleObj name="Equation" r:id="rId5" imgW="647419" imgH="203112" progId="Equation.3">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5863899"/>
                        <a:ext cx="1905000" cy="5357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2776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13</a:t>
            </a:fld>
            <a:endParaRPr lang="en-US"/>
          </a:p>
        </p:txBody>
      </p:sp>
      <p:sp>
        <p:nvSpPr>
          <p:cNvPr id="5" name="Content Placeholder 4"/>
          <p:cNvSpPr>
            <a:spLocks noGrp="1"/>
          </p:cNvSpPr>
          <p:nvPr>
            <p:ph idx="1"/>
          </p:nvPr>
        </p:nvSpPr>
        <p:spPr>
          <a:xfrm>
            <a:off x="457200" y="511176"/>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One volt is the potential difference between two points when one joule of energy is used to pass one coulomb of charge from one point to other. </a:t>
            </a: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a:p>
            <a:pPr marL="0" indent="0" algn="just">
              <a:lnSpc>
                <a:spcPct val="130000"/>
              </a:lnSpc>
              <a:spcBef>
                <a:spcPts val="0"/>
              </a:spcBef>
              <a:buClr>
                <a:srgbClr val="C00000"/>
              </a:buClr>
              <a:buNone/>
            </a:pPr>
            <a:r>
              <a:rPr lang="en-IN" altLang="en-US" sz="2800" b="1" dirty="0">
                <a:solidFill>
                  <a:srgbClr val="C00000"/>
                </a:solidFill>
                <a:latin typeface="Times New Roman" pitchFamily="18" charset="0"/>
                <a:cs typeface="Times New Roman" pitchFamily="18" charset="0"/>
              </a:rPr>
              <a:t>Problem 2</a:t>
            </a:r>
            <a:r>
              <a:rPr lang="en-IN" altLang="en-US" sz="2800" b="1" dirty="0">
                <a:solidFill>
                  <a:srgbClr val="000066"/>
                </a:solidFill>
                <a:latin typeface="Times New Roman" pitchFamily="18" charset="0"/>
                <a:cs typeface="Times New Roman" pitchFamily="18" charset="0"/>
              </a:rPr>
              <a:t>: </a:t>
            </a:r>
            <a:r>
              <a:rPr lang="en-US" altLang="en-US" sz="2800" b="1" dirty="0">
                <a:solidFill>
                  <a:srgbClr val="000066"/>
                </a:solidFill>
                <a:latin typeface="Times New Roman" pitchFamily="18" charset="0"/>
                <a:cs typeface="Times New Roman" pitchFamily="18" charset="0"/>
              </a:rPr>
              <a:t> if 90 J of energy is available for every 20 C of charge, what is the voltage?</a:t>
            </a: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185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86700" cy="878633"/>
          </a:xfrm>
        </p:spPr>
        <p:txBody>
          <a:bodyPr>
            <a:normAutofit fontScale="90000"/>
          </a:bodyPr>
          <a:lstStyle/>
          <a:p>
            <a:pPr algn="ctr"/>
            <a:br>
              <a:rPr lang="en-US" sz="3600" b="1" dirty="0">
                <a:solidFill>
                  <a:srgbClr val="C00000"/>
                </a:solidFill>
                <a:latin typeface="Times New Roman" pitchFamily="18" charset="0"/>
                <a:cs typeface="Times New Roman" pitchFamily="18" charset="0"/>
              </a:rPr>
            </a:br>
            <a:r>
              <a:rPr lang="en-US" sz="4000" b="1" dirty="0">
                <a:solidFill>
                  <a:srgbClr val="C00000"/>
                </a:solidFill>
                <a:latin typeface="Times New Roman" pitchFamily="18" charset="0"/>
                <a:cs typeface="Times New Roman" pitchFamily="18" charset="0"/>
              </a:rPr>
              <a:t>Energy (</a:t>
            </a:r>
            <a:r>
              <a:rPr lang="en-US" sz="4000" b="1" i="1" dirty="0">
                <a:solidFill>
                  <a:srgbClr val="C00000"/>
                </a:solidFill>
                <a:latin typeface="Times New Roman" pitchFamily="18" charset="0"/>
                <a:cs typeface="Times New Roman" pitchFamily="18" charset="0"/>
              </a:rPr>
              <a:t>W</a:t>
            </a:r>
            <a:r>
              <a:rPr lang="en-US" sz="4000" b="1" dirty="0">
                <a:solidFill>
                  <a:srgbClr val="C00000"/>
                </a:solidFill>
                <a:latin typeface="Times New Roman" pitchFamily="18" charset="0"/>
                <a:cs typeface="Times New Roman" pitchFamily="18" charset="0"/>
              </a:rPr>
              <a:t>)</a:t>
            </a:r>
            <a:br>
              <a:rPr lang="en-US" sz="3600" b="1" dirty="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14</a:t>
            </a:fld>
            <a:endParaRPr lang="en-US"/>
          </a:p>
        </p:txBody>
      </p:sp>
      <p:sp>
        <p:nvSpPr>
          <p:cNvPr id="5" name="Content Placeholder 4"/>
          <p:cNvSpPr>
            <a:spLocks noGrp="1"/>
          </p:cNvSpPr>
          <p:nvPr>
            <p:ph idx="1"/>
          </p:nvPr>
        </p:nvSpPr>
        <p:spPr>
          <a:xfrm>
            <a:off x="457200" y="10668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Electrical Energy is the capacity to do work, and the unit of work or energy is measured in joule </a:t>
            </a:r>
            <a:r>
              <a:rPr lang="en-US" sz="2800" b="1" i="1" dirty="0">
                <a:latin typeface="Times New Roman" panose="02020603050405020304" pitchFamily="18" charset="0"/>
                <a:cs typeface="Times New Roman" panose="02020603050405020304" pitchFamily="18" charset="0"/>
              </a:rPr>
              <a:t>( J )</a:t>
            </a:r>
            <a:r>
              <a:rPr lang="en-US" sz="2800" b="1" dirty="0">
                <a:latin typeface="Times New Roman" panose="02020603050405020304" pitchFamily="18" charset="0"/>
                <a:cs typeface="Times New Roman" panose="02020603050405020304" pitchFamily="18" charset="0"/>
              </a:rPr>
              <a:t>. </a:t>
            </a:r>
          </a:p>
          <a:p>
            <a:pPr marL="0" indent="0" algn="just">
              <a:lnSpc>
                <a:spcPct val="100000"/>
              </a:lnSpc>
              <a:spcBef>
                <a:spcPts val="0"/>
              </a:spcBef>
              <a:buClr>
                <a:srgbClr val="C00000"/>
              </a:buClr>
              <a:buNone/>
            </a:pPr>
            <a:endParaRPr lang="en-US" sz="28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Energy may exist many forms such as mechanical, chemical, electrical and so on.</a:t>
            </a:r>
          </a:p>
          <a:p>
            <a:pPr algn="just">
              <a:lnSpc>
                <a:spcPct val="10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Electrical energy is the product of power multiplied by the length of time it was consumed.</a:t>
            </a:r>
          </a:p>
        </p:txBody>
      </p:sp>
      <p:graphicFrame>
        <p:nvGraphicFramePr>
          <p:cNvPr id="6" name="Object 3"/>
          <p:cNvGraphicFramePr>
            <a:graphicFrameLocks noChangeAspect="1"/>
          </p:cNvGraphicFramePr>
          <p:nvPr>
            <p:extLst>
              <p:ext uri="{D42A27DB-BD31-4B8C-83A1-F6EECF244321}">
                <p14:modId xmlns:p14="http://schemas.microsoft.com/office/powerpoint/2010/main" val="2267034222"/>
              </p:ext>
            </p:extLst>
          </p:nvPr>
        </p:nvGraphicFramePr>
        <p:xfrm>
          <a:off x="1722438" y="5722938"/>
          <a:ext cx="5849937" cy="536575"/>
        </p:xfrm>
        <a:graphic>
          <a:graphicData uri="http://schemas.openxmlformats.org/presentationml/2006/ole">
            <mc:AlternateContent xmlns:mc="http://schemas.openxmlformats.org/markup-compatibility/2006">
              <mc:Choice xmlns:v="urn:schemas-microsoft-com:vml" Requires="v">
                <p:oleObj spid="_x0000_s3073" name="Equation" r:id="rId3" imgW="2082800" imgH="203200" progId="Equation.3">
                  <p:embed/>
                </p:oleObj>
              </mc:Choice>
              <mc:Fallback>
                <p:oleObj name="Equation" r:id="rId3" imgW="2082800" imgH="203200" progId="Equation.3">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438" y="5722938"/>
                        <a:ext cx="5849937" cy="536575"/>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309659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886700" cy="878633"/>
          </a:xfrm>
        </p:spPr>
        <p:txBody>
          <a:bodyPr>
            <a:normAutofit fontScale="90000"/>
          </a:bodyPr>
          <a:lstStyle/>
          <a:p>
            <a:pPr algn="ctr"/>
            <a:br>
              <a:rPr lang="en-US" sz="3600" b="1" dirty="0">
                <a:solidFill>
                  <a:srgbClr val="C00000"/>
                </a:solidFill>
                <a:latin typeface="Times New Roman" pitchFamily="18" charset="0"/>
                <a:cs typeface="Times New Roman" pitchFamily="18" charset="0"/>
              </a:rPr>
            </a:br>
            <a:r>
              <a:rPr lang="en-US" sz="4000" b="1" dirty="0">
                <a:solidFill>
                  <a:srgbClr val="C00000"/>
                </a:solidFill>
                <a:latin typeface="Times New Roman" pitchFamily="18" charset="0"/>
                <a:cs typeface="Times New Roman" pitchFamily="18" charset="0"/>
              </a:rPr>
              <a:t>Power (P)</a:t>
            </a:r>
            <a:br>
              <a:rPr lang="en-US" sz="3600" b="1" dirty="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15</a:t>
            </a:fld>
            <a:endParaRPr lang="en-US" dirty="0"/>
          </a:p>
        </p:txBody>
      </p:sp>
      <p:sp>
        <p:nvSpPr>
          <p:cNvPr id="5" name="Content Placeholder 4"/>
          <p:cNvSpPr>
            <a:spLocks noGrp="1"/>
          </p:cNvSpPr>
          <p:nvPr>
            <p:ph idx="1"/>
          </p:nvPr>
        </p:nvSpPr>
        <p:spPr>
          <a:xfrm>
            <a:off x="457200" y="1066800"/>
            <a:ext cx="8382000" cy="5029200"/>
          </a:xfrm>
        </p:spPr>
        <p:txBody>
          <a:bodyPr>
            <a:noAutofit/>
          </a:bodyPr>
          <a:lstStyle/>
          <a:p>
            <a:pPr algn="just">
              <a:lnSpc>
                <a:spcPct val="130000"/>
              </a:lnSpc>
              <a:spcBef>
                <a:spcPts val="0"/>
              </a:spcBef>
              <a:spcAft>
                <a:spcPts val="600"/>
              </a:spcAft>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Electrical power is the rate per unit time, at which electrical energy is transferred by an electric circuit.</a:t>
            </a:r>
          </a:p>
          <a:p>
            <a:pPr algn="just">
              <a:lnSpc>
                <a:spcPct val="130000"/>
              </a:lnSpc>
              <a:spcBef>
                <a:spcPts val="0"/>
              </a:spcBef>
              <a:spcAft>
                <a:spcPts val="600"/>
              </a:spcAft>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Electric power is usually produced by electric generators, but can also be supplied by sources such as electric batteries.</a:t>
            </a:r>
          </a:p>
          <a:p>
            <a:pPr algn="just">
              <a:lnSpc>
                <a:spcPct val="130000"/>
              </a:lnSpc>
              <a:spcBef>
                <a:spcPts val="0"/>
              </a:spcBef>
              <a:spcAft>
                <a:spcPts val="600"/>
              </a:spcAft>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The SI unit of power is the watt (W), one joule per second. </a:t>
            </a:r>
          </a:p>
          <a:p>
            <a:pPr algn="just">
              <a:lnSpc>
                <a:spcPct val="130000"/>
              </a:lnSpc>
              <a:spcBef>
                <a:spcPts val="0"/>
              </a:spcBef>
              <a:spcAft>
                <a:spcPts val="600"/>
              </a:spcAft>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a:p>
            <a:pPr algn="just">
              <a:lnSpc>
                <a:spcPct val="130000"/>
              </a:lnSpc>
              <a:spcBef>
                <a:spcPts val="0"/>
              </a:spcBef>
              <a:spcAft>
                <a:spcPts val="600"/>
              </a:spcAft>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graphicFrame>
        <p:nvGraphicFramePr>
          <p:cNvPr id="6" name="Object 2"/>
          <p:cNvGraphicFramePr>
            <a:graphicFrameLocks noChangeAspect="1"/>
          </p:cNvGraphicFramePr>
          <p:nvPr/>
        </p:nvGraphicFramePr>
        <p:xfrm>
          <a:off x="2590800" y="5183188"/>
          <a:ext cx="4114800" cy="1042988"/>
        </p:xfrm>
        <a:graphic>
          <a:graphicData uri="http://schemas.openxmlformats.org/presentationml/2006/ole">
            <mc:AlternateContent xmlns:mc="http://schemas.openxmlformats.org/markup-compatibility/2006">
              <mc:Choice xmlns:v="urn:schemas-microsoft-com:vml" Requires="v">
                <p:oleObj spid="_x0000_s4097" name="Equation" r:id="rId3" imgW="1612900" imgH="393700" progId="Equation.3">
                  <p:embed/>
                </p:oleObj>
              </mc:Choice>
              <mc:Fallback>
                <p:oleObj name="Equation" r:id="rId3" imgW="1612900" imgH="39370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183188"/>
                        <a:ext cx="4114800" cy="1042988"/>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323151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16</a:t>
            </a:fld>
            <a:endParaRPr lang="en-US"/>
          </a:p>
        </p:txBody>
      </p:sp>
      <p:sp>
        <p:nvSpPr>
          <p:cNvPr id="3" name="Content Placeholder 2"/>
          <p:cNvSpPr>
            <a:spLocks noGrp="1"/>
          </p:cNvSpPr>
          <p:nvPr>
            <p:ph sz="half" idx="1"/>
          </p:nvPr>
        </p:nvSpPr>
        <p:spPr>
          <a:xfrm>
            <a:off x="304800" y="685800"/>
            <a:ext cx="8534400" cy="5746751"/>
          </a:xfrm>
        </p:spPr>
        <p:txBody>
          <a:bodyPr>
            <a:noAutofit/>
          </a:bodyPr>
          <a:lstStyle/>
          <a:p>
            <a:pPr algn="just">
              <a:lnSpc>
                <a:spcPct val="150000"/>
              </a:lnSpc>
              <a:spcBef>
                <a:spcPts val="0"/>
              </a:spcBef>
              <a:buFont typeface="Wingdings" panose="05000000000000000000" pitchFamily="2" charset="2"/>
              <a:buChar char="Ø"/>
            </a:pPr>
            <a:r>
              <a:rPr lang="en-IN" altLang="en-US" sz="2800" b="1" dirty="0">
                <a:solidFill>
                  <a:srgbClr val="C00000"/>
                </a:solidFill>
                <a:latin typeface="Times New Roman" pitchFamily="18" charset="0"/>
                <a:cs typeface="Times New Roman" pitchFamily="18" charset="0"/>
              </a:rPr>
              <a:t> </a:t>
            </a:r>
            <a:r>
              <a:rPr lang="en-IN" altLang="en-US" sz="2800" b="1" dirty="0">
                <a:latin typeface="Times New Roman" pitchFamily="18" charset="0"/>
                <a:cs typeface="Times New Roman" pitchFamily="18" charset="0"/>
              </a:rPr>
              <a:t>When</a:t>
            </a:r>
            <a:r>
              <a:rPr lang="en-US" sz="2800" b="1" dirty="0">
                <a:latin typeface="Times New Roman" pitchFamily="18" charset="0"/>
                <a:cs typeface="Times New Roman" pitchFamily="18" charset="0"/>
              </a:rPr>
              <a:t> small change in energy is </a:t>
            </a:r>
            <a:r>
              <a:rPr lang="en-US" sz="2800" b="1" i="1" dirty="0" err="1">
                <a:latin typeface="Times New Roman" pitchFamily="18" charset="0"/>
                <a:cs typeface="Times New Roman" pitchFamily="18" charset="0"/>
              </a:rPr>
              <a:t>dw</a:t>
            </a:r>
            <a:r>
              <a:rPr lang="en-US" sz="2800" b="1" dirty="0">
                <a:latin typeface="Times New Roman" pitchFamily="18" charset="0"/>
                <a:cs typeface="Times New Roman" pitchFamily="18" charset="0"/>
              </a:rPr>
              <a:t> and change in time </a:t>
            </a:r>
            <a:r>
              <a:rPr lang="en-US" sz="2800" b="1" i="1" dirty="0" err="1">
                <a:latin typeface="Times New Roman" pitchFamily="18" charset="0"/>
                <a:cs typeface="Times New Roman" pitchFamily="18" charset="0"/>
              </a:rPr>
              <a:t>dt</a:t>
            </a:r>
            <a:r>
              <a:rPr lang="en-US" sz="2800" b="1" dirty="0">
                <a:latin typeface="Times New Roman" pitchFamily="18" charset="0"/>
                <a:cs typeface="Times New Roman" pitchFamily="18" charset="0"/>
              </a:rPr>
              <a:t>, then power equation is </a:t>
            </a:r>
          </a:p>
          <a:p>
            <a:pPr algn="just">
              <a:lnSpc>
                <a:spcPct val="150000"/>
              </a:lnSpc>
              <a:spcBef>
                <a:spcPts val="0"/>
              </a:spcBef>
              <a:buFont typeface="Wingdings" panose="05000000000000000000" pitchFamily="2" charset="2"/>
              <a:buChar char="Ø"/>
            </a:pPr>
            <a:endParaRPr lang="en-US" sz="2800" b="1" dirty="0">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US" sz="2800" b="1" dirty="0">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US" sz="2800" b="1" dirty="0">
              <a:solidFill>
                <a:srgbClr val="000066"/>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IN" altLang="en-US" sz="2800" b="1" dirty="0">
              <a:solidFill>
                <a:srgbClr val="C00000"/>
              </a:solidFill>
              <a:latin typeface="Times New Roman" pitchFamily="18" charset="0"/>
              <a:cs typeface="Times New Roman" pitchFamily="18" charset="0"/>
            </a:endParaRPr>
          </a:p>
          <a:p>
            <a:pPr marL="0" indent="0" algn="just">
              <a:lnSpc>
                <a:spcPct val="150000"/>
              </a:lnSpc>
              <a:spcBef>
                <a:spcPts val="0"/>
              </a:spcBef>
              <a:buClr>
                <a:srgbClr val="C00000"/>
              </a:buClr>
              <a:buNone/>
            </a:pPr>
            <a:endParaRPr lang="en-IN" altLang="en-US" sz="2800" b="1" dirty="0">
              <a:solidFill>
                <a:srgbClr val="C00000"/>
              </a:solidFill>
              <a:latin typeface="Times New Roman" pitchFamily="18" charset="0"/>
              <a:cs typeface="Times New Roman" pitchFamily="18" charset="0"/>
            </a:endParaRPr>
          </a:p>
          <a:p>
            <a:pPr algn="just">
              <a:lnSpc>
                <a:spcPct val="120000"/>
              </a:lnSpc>
              <a:spcBef>
                <a:spcPts val="0"/>
              </a:spcBef>
              <a:buClr>
                <a:srgbClr val="C00000"/>
              </a:buClr>
              <a:buFont typeface="Wingdings" panose="05000000000000000000" pitchFamily="2" charset="2"/>
              <a:buChar char="Ø"/>
            </a:pPr>
            <a:r>
              <a:rPr lang="en-IN" altLang="en-US" sz="2800" b="1" dirty="0">
                <a:latin typeface="Times New Roman" pitchFamily="18" charset="0"/>
                <a:cs typeface="Times New Roman" pitchFamily="18" charset="0"/>
              </a:rPr>
              <a:t>the power is expressed in </a:t>
            </a:r>
            <a:r>
              <a:rPr lang="en-IN" altLang="en-US" sz="2800" b="1" dirty="0" err="1">
                <a:latin typeface="Times New Roman" pitchFamily="18" charset="0"/>
                <a:cs typeface="Times New Roman" pitchFamily="18" charset="0"/>
              </a:rPr>
              <a:t>millwatts</a:t>
            </a:r>
            <a:r>
              <a:rPr lang="en-IN" altLang="en-US" sz="2800" b="1" dirty="0">
                <a:latin typeface="Times New Roman" pitchFamily="18" charset="0"/>
                <a:cs typeface="Times New Roman" pitchFamily="18" charset="0"/>
              </a:rPr>
              <a:t> </a:t>
            </a:r>
            <a:r>
              <a:rPr lang="en-IN" altLang="en-US" sz="2800" b="1" i="1" dirty="0">
                <a:latin typeface="Times New Roman" pitchFamily="18" charset="0"/>
                <a:cs typeface="Times New Roman" pitchFamily="18" charset="0"/>
              </a:rPr>
              <a:t>(</a:t>
            </a:r>
            <a:r>
              <a:rPr lang="en-IN" altLang="en-US" sz="2800" b="1" i="1" dirty="0" err="1">
                <a:latin typeface="Times New Roman" pitchFamily="18" charset="0"/>
                <a:cs typeface="Times New Roman" pitchFamily="18" charset="0"/>
              </a:rPr>
              <a:t>mW</a:t>
            </a:r>
            <a:r>
              <a:rPr lang="en-IN" altLang="en-US" sz="2800" b="1" i="1" dirty="0">
                <a:latin typeface="Times New Roman" pitchFamily="18" charset="0"/>
                <a:cs typeface="Times New Roman" pitchFamily="18" charset="0"/>
              </a:rPr>
              <a:t>), </a:t>
            </a:r>
            <a:r>
              <a:rPr lang="en-IN" altLang="en-US" sz="2800" b="1" dirty="0">
                <a:latin typeface="Times New Roman" pitchFamily="18" charset="0"/>
                <a:cs typeface="Times New Roman" pitchFamily="18" charset="0"/>
              </a:rPr>
              <a:t>microwatts </a:t>
            </a:r>
            <a:r>
              <a:rPr lang="en-IN" altLang="en-US" sz="2800" b="1" i="1" dirty="0">
                <a:latin typeface="Times New Roman" pitchFamily="18" charset="0"/>
                <a:cs typeface="Times New Roman" pitchFamily="18" charset="0"/>
              </a:rPr>
              <a:t>(µW</a:t>
            </a:r>
            <a:r>
              <a:rPr lang="en-IN" altLang="en-US" sz="2800" b="1" dirty="0">
                <a:latin typeface="Times New Roman" pitchFamily="18" charset="0"/>
                <a:cs typeface="Times New Roman" pitchFamily="18" charset="0"/>
              </a:rPr>
              <a:t>), kilowatt </a:t>
            </a:r>
            <a:r>
              <a:rPr lang="en-IN" altLang="en-US" sz="2800" b="1" i="1" dirty="0">
                <a:latin typeface="Times New Roman" pitchFamily="18" charset="0"/>
                <a:cs typeface="Times New Roman" pitchFamily="18" charset="0"/>
              </a:rPr>
              <a:t>(KW</a:t>
            </a:r>
            <a:r>
              <a:rPr lang="en-IN" altLang="en-US" sz="2800" b="1" dirty="0">
                <a:latin typeface="Times New Roman" pitchFamily="18" charset="0"/>
                <a:cs typeface="Times New Roman" pitchFamily="18" charset="0"/>
              </a:rPr>
              <a:t>) and megawatt </a:t>
            </a:r>
            <a:r>
              <a:rPr lang="en-IN" altLang="en-US" sz="2800" b="1" i="1" dirty="0">
                <a:latin typeface="Times New Roman" pitchFamily="18" charset="0"/>
                <a:cs typeface="Times New Roman" pitchFamily="18" charset="0"/>
              </a:rPr>
              <a:t>(MW</a:t>
            </a:r>
            <a:r>
              <a:rPr lang="en-IN" altLang="en-US" sz="2800" b="1" dirty="0">
                <a:latin typeface="Times New Roman" pitchFamily="18" charset="0"/>
                <a:cs typeface="Times New Roman" pitchFamily="18" charset="0"/>
              </a:rPr>
              <a:t>)</a:t>
            </a:r>
          </a:p>
        </p:txBody>
      </p:sp>
      <p:graphicFrame>
        <p:nvGraphicFramePr>
          <p:cNvPr id="4" name="Object 2"/>
          <p:cNvGraphicFramePr>
            <a:graphicFrameLocks noChangeAspect="1"/>
          </p:cNvGraphicFramePr>
          <p:nvPr/>
        </p:nvGraphicFramePr>
        <p:xfrm>
          <a:off x="1135063" y="2154238"/>
          <a:ext cx="7380287" cy="2733675"/>
        </p:xfrm>
        <a:graphic>
          <a:graphicData uri="http://schemas.openxmlformats.org/presentationml/2006/ole">
            <mc:AlternateContent xmlns:mc="http://schemas.openxmlformats.org/markup-compatibility/2006">
              <mc:Choice xmlns:v="urn:schemas-microsoft-com:vml" Requires="v">
                <p:oleObj spid="_x0000_s5121" name="Equation" r:id="rId4" imgW="2286000" imgH="876300" progId="Equation.3">
                  <p:embed/>
                </p:oleObj>
              </mc:Choice>
              <mc:Fallback>
                <p:oleObj name="Equation" r:id="rId4" imgW="2286000" imgH="876300" progId="Equation.3">
                  <p:embed/>
                  <p:pic>
                    <p:nvPicPr>
                      <p:cNvPr id="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063" y="2154238"/>
                        <a:ext cx="7380287" cy="2733675"/>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129836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80BB427A-30BC-4D3F-891B-0D44DD3A402A}" type="slidenum">
              <a:rPr lang="en-US" smtClean="0"/>
              <a:pPr>
                <a:defRPr/>
              </a:pPr>
              <a:t>17</a:t>
            </a:fld>
            <a:endParaRPr lang="en-US"/>
          </a:p>
        </p:txBody>
      </p:sp>
      <p:sp>
        <p:nvSpPr>
          <p:cNvPr id="3" name="Content Placeholder 2"/>
          <p:cNvSpPr>
            <a:spLocks noGrp="1"/>
          </p:cNvSpPr>
          <p:nvPr>
            <p:ph sz="half" idx="1"/>
          </p:nvPr>
        </p:nvSpPr>
        <p:spPr>
          <a:xfrm>
            <a:off x="457200" y="381000"/>
            <a:ext cx="8305800" cy="5746751"/>
          </a:xfrm>
        </p:spPr>
        <p:txBody>
          <a:bodyPr>
            <a:noAutofit/>
          </a:bodyPr>
          <a:lstStyle/>
          <a:p>
            <a:pPr algn="just">
              <a:lnSpc>
                <a:spcPct val="150000"/>
              </a:lnSpc>
              <a:spcBef>
                <a:spcPts val="0"/>
              </a:spcBef>
              <a:buFont typeface="Wingdings" panose="05000000000000000000" pitchFamily="2" charset="2"/>
              <a:buChar char="Ø"/>
            </a:pPr>
            <a:r>
              <a:rPr lang="en-IN" altLang="en-US" sz="2800" b="1" dirty="0">
                <a:solidFill>
                  <a:srgbClr val="C00000"/>
                </a:solidFill>
                <a:latin typeface="Times New Roman" pitchFamily="18" charset="0"/>
                <a:cs typeface="Times New Roman" pitchFamily="18" charset="0"/>
              </a:rPr>
              <a:t> </a:t>
            </a:r>
            <a:r>
              <a:rPr lang="en-IN" altLang="en-US" sz="2800" b="1" dirty="0">
                <a:latin typeface="Times New Roman" pitchFamily="18" charset="0"/>
                <a:cs typeface="Times New Roman" pitchFamily="18" charset="0"/>
              </a:rPr>
              <a:t>one watt is amount of power generated  when one joule of energy consumed in one second. </a:t>
            </a:r>
          </a:p>
          <a:p>
            <a:pPr algn="just">
              <a:lnSpc>
                <a:spcPct val="150000"/>
              </a:lnSpc>
              <a:spcBef>
                <a:spcPts val="0"/>
              </a:spcBef>
              <a:buClr>
                <a:srgbClr val="C00000"/>
              </a:buClr>
              <a:buFont typeface="Wingdings" panose="05000000000000000000" pitchFamily="2" charset="2"/>
              <a:buChar char="Ø"/>
            </a:pPr>
            <a:r>
              <a:rPr lang="en-IN" altLang="en-US" sz="2800" b="1" dirty="0">
                <a:latin typeface="Times New Roman" pitchFamily="18" charset="0"/>
                <a:cs typeface="Times New Roman" pitchFamily="18" charset="0"/>
              </a:rPr>
              <a:t>Thus, the number of joules consumed in one second is always equal to number of watts.</a:t>
            </a:r>
          </a:p>
          <a:p>
            <a:pPr marL="0" indent="0" algn="just">
              <a:lnSpc>
                <a:spcPct val="150000"/>
              </a:lnSpc>
              <a:spcBef>
                <a:spcPts val="0"/>
              </a:spcBef>
              <a:buClr>
                <a:srgbClr val="C00000"/>
              </a:buClr>
              <a:buNone/>
            </a:pPr>
            <a:r>
              <a:rPr lang="en-IN" altLang="en-US" sz="2800" b="1" dirty="0">
                <a:solidFill>
                  <a:srgbClr val="C00000"/>
                </a:solidFill>
                <a:latin typeface="Times New Roman" pitchFamily="18" charset="0"/>
                <a:cs typeface="Times New Roman" pitchFamily="18" charset="0"/>
              </a:rPr>
              <a:t>Pro.3</a:t>
            </a:r>
            <a:r>
              <a:rPr lang="en-IN" altLang="en-US" sz="2800" b="1" dirty="0">
                <a:solidFill>
                  <a:srgbClr val="000066"/>
                </a:solidFill>
                <a:latin typeface="Times New Roman" pitchFamily="18" charset="0"/>
                <a:cs typeface="Times New Roman" pitchFamily="18" charset="0"/>
              </a:rPr>
              <a:t>: </a:t>
            </a:r>
            <a:r>
              <a:rPr lang="en-US" altLang="en-US" sz="2800" b="1" dirty="0">
                <a:solidFill>
                  <a:srgbClr val="000066"/>
                </a:solidFill>
                <a:latin typeface="Times New Roman" pitchFamily="18" charset="0"/>
                <a:cs typeface="Times New Roman" pitchFamily="18" charset="0"/>
              </a:rPr>
              <a:t> What is the power in watts if energy equals to 100 J is used in 2.5 seconds?</a:t>
            </a:r>
          </a:p>
          <a:p>
            <a:pPr marL="0" indent="0" algn="just">
              <a:lnSpc>
                <a:spcPct val="50000"/>
              </a:lnSpc>
              <a:spcBef>
                <a:spcPts val="0"/>
              </a:spcBef>
              <a:buClr>
                <a:srgbClr val="C00000"/>
              </a:buClr>
              <a:buNone/>
            </a:pPr>
            <a:endParaRPr lang="en-US" altLang="en-US" sz="2800" b="1" dirty="0">
              <a:solidFill>
                <a:srgbClr val="000066"/>
              </a:solidFill>
              <a:latin typeface="Times New Roman" pitchFamily="18" charset="0"/>
              <a:cs typeface="Times New Roman" pitchFamily="18" charset="0"/>
            </a:endParaRPr>
          </a:p>
          <a:p>
            <a:pPr marL="0" indent="0" algn="just">
              <a:lnSpc>
                <a:spcPct val="150000"/>
              </a:lnSpc>
              <a:spcBef>
                <a:spcPts val="0"/>
              </a:spcBef>
              <a:buClr>
                <a:srgbClr val="C00000"/>
              </a:buClr>
              <a:buNone/>
            </a:pPr>
            <a:r>
              <a:rPr lang="en-IN" altLang="en-US" sz="2800" b="1" dirty="0">
                <a:solidFill>
                  <a:srgbClr val="C00000"/>
                </a:solidFill>
                <a:latin typeface="Times New Roman" pitchFamily="18" charset="0"/>
                <a:cs typeface="Times New Roman" pitchFamily="18" charset="0"/>
              </a:rPr>
              <a:t>Pro.4</a:t>
            </a:r>
            <a:r>
              <a:rPr lang="en-IN" altLang="en-US" sz="2800" b="1" dirty="0">
                <a:solidFill>
                  <a:srgbClr val="000066"/>
                </a:solidFill>
                <a:latin typeface="Times New Roman" pitchFamily="18" charset="0"/>
                <a:cs typeface="Times New Roman" pitchFamily="18" charset="0"/>
              </a:rPr>
              <a:t>: </a:t>
            </a:r>
            <a:r>
              <a:rPr lang="en-US" altLang="en-US" sz="2800" b="1" dirty="0">
                <a:solidFill>
                  <a:srgbClr val="000066"/>
                </a:solidFill>
                <a:latin typeface="Times New Roman" pitchFamily="18" charset="0"/>
                <a:cs typeface="Times New Roman" pitchFamily="18" charset="0"/>
              </a:rPr>
              <a:t> A 100 W fan is working at 230V supply, what is the current and number of electrons passing through the fan in every second.</a:t>
            </a:r>
          </a:p>
          <a:p>
            <a:pPr marL="0" indent="0" algn="just">
              <a:lnSpc>
                <a:spcPct val="150000"/>
              </a:lnSpc>
              <a:spcBef>
                <a:spcPts val="0"/>
              </a:spcBef>
              <a:buClr>
                <a:srgbClr val="C00000"/>
              </a:buClr>
              <a:buNone/>
            </a:pPr>
            <a:endParaRPr lang="en-US" altLang="en-US" sz="2800" b="1" dirty="0">
              <a:solidFill>
                <a:srgbClr val="000066"/>
              </a:solidFill>
              <a:latin typeface="Times New Roman" pitchFamily="18" charset="0"/>
              <a:cs typeface="Times New Roman" pitchFamily="18" charset="0"/>
            </a:endParaRPr>
          </a:p>
          <a:p>
            <a:pPr marL="0" indent="0" algn="just">
              <a:lnSpc>
                <a:spcPct val="150000"/>
              </a:lnSpc>
              <a:spcBef>
                <a:spcPts val="0"/>
              </a:spcBef>
              <a:buClr>
                <a:srgbClr val="C00000"/>
              </a:buClr>
              <a:buNone/>
            </a:pPr>
            <a:endParaRPr lang="en-US" sz="2800" b="1" dirty="0">
              <a:solidFill>
                <a:srgbClr val="000066"/>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IN" altLang="en-US" sz="2800" b="1" dirty="0">
              <a:solidFill>
                <a:srgbClr val="C00000"/>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IN" altLang="en-US" sz="2800" b="1" dirty="0">
              <a:solidFill>
                <a:srgbClr val="C00000"/>
              </a:solidFill>
              <a:latin typeface="Times New Roman" pitchFamily="18" charset="0"/>
              <a:cs typeface="Times New Roman" pitchFamily="18" charset="0"/>
            </a:endParaRPr>
          </a:p>
          <a:p>
            <a:pPr algn="just">
              <a:lnSpc>
                <a:spcPct val="150000"/>
              </a:lnSpc>
              <a:spcBef>
                <a:spcPts val="0"/>
              </a:spcBef>
              <a:buClr>
                <a:srgbClr val="C00000"/>
              </a:buClr>
              <a:buFont typeface="Wingdings" panose="05000000000000000000" pitchFamily="2" charset="2"/>
              <a:buChar char="Ø"/>
            </a:pPr>
            <a:endParaRPr lang="en-IN" altLang="en-US" sz="28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30003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886700" cy="878633"/>
          </a:xfrm>
        </p:spPr>
        <p:txBody>
          <a:bodyPr>
            <a:normAutofit fontScale="90000"/>
          </a:bodyPr>
          <a:lstStyle/>
          <a:p>
            <a:pPr algn="ctr"/>
            <a:br>
              <a:rPr lang="en-US" sz="3600" b="1" dirty="0">
                <a:solidFill>
                  <a:srgbClr val="C00000"/>
                </a:solidFill>
                <a:latin typeface="Times New Roman" pitchFamily="18" charset="0"/>
                <a:cs typeface="Times New Roman" pitchFamily="18" charset="0"/>
              </a:rPr>
            </a:br>
            <a:r>
              <a:rPr lang="en-US" sz="4000" b="1" dirty="0">
                <a:solidFill>
                  <a:srgbClr val="C00000"/>
                </a:solidFill>
                <a:latin typeface="Times New Roman" pitchFamily="18" charset="0"/>
                <a:cs typeface="Times New Roman" pitchFamily="18" charset="0"/>
              </a:rPr>
              <a:t>Ohm’s Law</a:t>
            </a:r>
            <a:br>
              <a:rPr lang="en-US" sz="3600" b="1" dirty="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18</a:t>
            </a:fld>
            <a:endParaRPr lang="en-US"/>
          </a:p>
        </p:txBody>
      </p:sp>
      <p:sp>
        <p:nvSpPr>
          <p:cNvPr id="5" name="Content Placeholder 4"/>
          <p:cNvSpPr>
            <a:spLocks noGrp="1"/>
          </p:cNvSpPr>
          <p:nvPr>
            <p:ph idx="1"/>
          </p:nvPr>
        </p:nvSpPr>
        <p:spPr>
          <a:xfrm>
            <a:off x="457200" y="10668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Ohm's Law deals with the relationship between Voltage, Current and Resistance in any DC electrical circuit at constant  temperature. </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This relationship states that: the electrical current </a:t>
            </a:r>
            <a:r>
              <a:rPr lang="en-US" sz="2800" b="1" i="1" dirty="0">
                <a:latin typeface="Times New Roman" pitchFamily="18" charset="0"/>
                <a:cs typeface="Times New Roman" pitchFamily="18" charset="0"/>
              </a:rPr>
              <a:t>(I) </a:t>
            </a:r>
            <a:r>
              <a:rPr lang="en-US" sz="2800" b="1" dirty="0">
                <a:latin typeface="Times New Roman" pitchFamily="18" charset="0"/>
                <a:cs typeface="Times New Roman" pitchFamily="18" charset="0"/>
              </a:rPr>
              <a:t>flowing in an circuit is proportional to the voltage </a:t>
            </a:r>
            <a:r>
              <a:rPr lang="en-US" sz="2800" b="1" i="1" dirty="0">
                <a:latin typeface="Times New Roman" pitchFamily="18" charset="0"/>
                <a:cs typeface="Times New Roman" pitchFamily="18" charset="0"/>
              </a:rPr>
              <a:t>(V) </a:t>
            </a:r>
            <a:r>
              <a:rPr lang="en-US" sz="2800" b="1" dirty="0">
                <a:latin typeface="Times New Roman" pitchFamily="18" charset="0"/>
                <a:cs typeface="Times New Roman" pitchFamily="18" charset="0"/>
              </a:rPr>
              <a:t>and inversely proportional to the resistance </a:t>
            </a:r>
            <a:r>
              <a:rPr lang="en-US" sz="2800" b="1" i="1" dirty="0">
                <a:latin typeface="Times New Roman" pitchFamily="18" charset="0"/>
                <a:cs typeface="Times New Roman" pitchFamily="18" charset="0"/>
              </a:rPr>
              <a:t>(R).</a:t>
            </a:r>
          </a:p>
        </p:txBody>
      </p:sp>
    </p:spTree>
    <p:extLst>
      <p:ext uri="{BB962C8B-B14F-4D97-AF65-F5344CB8AC3E}">
        <p14:creationId xmlns:p14="http://schemas.microsoft.com/office/powerpoint/2010/main" val="1662603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19</a:t>
            </a:fld>
            <a:endParaRPr lang="en-US"/>
          </a:p>
        </p:txBody>
      </p:sp>
      <p:sp>
        <p:nvSpPr>
          <p:cNvPr id="5" name="Content Placeholder 4"/>
          <p:cNvSpPr>
            <a:spLocks noGrp="1"/>
          </p:cNvSpPr>
          <p:nvPr>
            <p:ph idx="1"/>
          </p:nvPr>
        </p:nvSpPr>
        <p:spPr>
          <a:xfrm>
            <a:off x="457200" y="838200"/>
            <a:ext cx="8382000" cy="5029200"/>
          </a:xfrm>
        </p:spPr>
        <p:txBody>
          <a:bodyPr>
            <a:noAutofit/>
          </a:bodyPr>
          <a:lstStyle/>
          <a:p>
            <a:pPr algn="just">
              <a:lnSpc>
                <a:spcPct val="12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The resistor's current </a:t>
            </a:r>
            <a:r>
              <a:rPr lang="en-US" sz="2800" b="1" i="1" dirty="0">
                <a:latin typeface="Times New Roman" pitchFamily="18" charset="0"/>
                <a:cs typeface="Times New Roman" pitchFamily="18" charset="0"/>
              </a:rPr>
              <a:t>I</a:t>
            </a:r>
            <a:r>
              <a:rPr lang="en-US" sz="2800" b="1" dirty="0">
                <a:latin typeface="Times New Roman" pitchFamily="18" charset="0"/>
                <a:cs typeface="Times New Roman" pitchFamily="18" charset="0"/>
              </a:rPr>
              <a:t> is equal to the resistor's voltage </a:t>
            </a:r>
            <a:r>
              <a:rPr lang="en-US" sz="2800" b="1" i="1" dirty="0">
                <a:latin typeface="Times New Roman" pitchFamily="18" charset="0"/>
                <a:cs typeface="Times New Roman" pitchFamily="18" charset="0"/>
              </a:rPr>
              <a:t>V</a:t>
            </a:r>
            <a:r>
              <a:rPr lang="en-US" sz="2800" b="1" dirty="0">
                <a:latin typeface="Times New Roman" pitchFamily="18" charset="0"/>
                <a:cs typeface="Times New Roman" pitchFamily="18" charset="0"/>
              </a:rPr>
              <a:t> divided by the resistance </a:t>
            </a:r>
            <a:r>
              <a:rPr lang="en-US" sz="2800" b="1" i="1" dirty="0">
                <a:latin typeface="Times New Roman" pitchFamily="18" charset="0"/>
                <a:cs typeface="Times New Roman" pitchFamily="18" charset="0"/>
              </a:rPr>
              <a:t>R</a:t>
            </a:r>
          </a:p>
          <a:p>
            <a:pPr algn="just">
              <a:lnSpc>
                <a:spcPct val="120000"/>
              </a:lnSpc>
              <a:spcBef>
                <a:spcPts val="0"/>
              </a:spcBef>
              <a:buClr>
                <a:srgbClr val="C00000"/>
              </a:buClr>
              <a:buFont typeface="Wingdings" pitchFamily="2" charset="2"/>
              <a:buChar char="Ø"/>
            </a:pPr>
            <a:endParaRPr lang="en-US" sz="2800" b="1" i="1" dirty="0">
              <a:latin typeface="Times New Roman" pitchFamily="18" charset="0"/>
              <a:cs typeface="Times New Roman" pitchFamily="18" charset="0"/>
            </a:endParaRPr>
          </a:p>
          <a:p>
            <a:pPr algn="just">
              <a:lnSpc>
                <a:spcPct val="120000"/>
              </a:lnSpc>
              <a:spcBef>
                <a:spcPts val="0"/>
              </a:spcBef>
              <a:buClr>
                <a:srgbClr val="C00000"/>
              </a:buClr>
              <a:buFont typeface="Wingdings" pitchFamily="2" charset="2"/>
              <a:buChar char="Ø"/>
            </a:pPr>
            <a:endParaRPr lang="en-US" sz="2800" b="1" i="1" dirty="0">
              <a:latin typeface="Times New Roman" pitchFamily="18" charset="0"/>
              <a:cs typeface="Times New Roman" pitchFamily="18" charset="0"/>
            </a:endParaRPr>
          </a:p>
          <a:p>
            <a:pPr algn="just">
              <a:lnSpc>
                <a:spcPct val="12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The voltage </a:t>
            </a:r>
            <a:r>
              <a:rPr lang="en-US" sz="2800" b="1" i="1" dirty="0">
                <a:latin typeface="Times New Roman" pitchFamily="18" charset="0"/>
                <a:cs typeface="Times New Roman" pitchFamily="18" charset="0"/>
              </a:rPr>
              <a:t>V</a:t>
            </a:r>
            <a:r>
              <a:rPr lang="en-US" sz="2800" b="1" dirty="0">
                <a:latin typeface="Times New Roman" pitchFamily="18" charset="0"/>
                <a:cs typeface="Times New Roman" pitchFamily="18" charset="0"/>
              </a:rPr>
              <a:t> is equal to the current </a:t>
            </a:r>
            <a:r>
              <a:rPr lang="en-US" sz="2800" b="1" i="1" dirty="0">
                <a:latin typeface="Times New Roman" pitchFamily="18" charset="0"/>
                <a:cs typeface="Times New Roman" pitchFamily="18" charset="0"/>
              </a:rPr>
              <a:t>I</a:t>
            </a:r>
            <a:r>
              <a:rPr lang="en-US" sz="2800" b="1" dirty="0">
                <a:latin typeface="Times New Roman" pitchFamily="18" charset="0"/>
                <a:cs typeface="Times New Roman" pitchFamily="18" charset="0"/>
              </a:rPr>
              <a:t> times the resistance </a:t>
            </a:r>
            <a:r>
              <a:rPr lang="en-US" sz="2800" b="1" i="1" dirty="0">
                <a:latin typeface="Times New Roman" pitchFamily="18" charset="0"/>
                <a:cs typeface="Times New Roman" pitchFamily="18" charset="0"/>
              </a:rPr>
              <a:t>R</a:t>
            </a:r>
            <a:r>
              <a:rPr lang="en-US" sz="2800" b="1" dirty="0">
                <a:latin typeface="Times New Roman" pitchFamily="18" charset="0"/>
                <a:cs typeface="Times New Roman" pitchFamily="18" charset="0"/>
              </a:rPr>
              <a:t> </a:t>
            </a:r>
          </a:p>
          <a:p>
            <a:pPr algn="just">
              <a:lnSpc>
                <a:spcPct val="120000"/>
              </a:lnSpc>
              <a:spcBef>
                <a:spcPts val="0"/>
              </a:spcBef>
              <a:buClr>
                <a:srgbClr val="C00000"/>
              </a:buClr>
              <a:buFont typeface="Wingdings" pitchFamily="2" charset="2"/>
              <a:buChar char="Ø"/>
            </a:pPr>
            <a:endParaRPr lang="en-US" sz="2800" b="1" i="1" dirty="0">
              <a:latin typeface="Times New Roman" pitchFamily="18" charset="0"/>
              <a:cs typeface="Times New Roman" pitchFamily="18" charset="0"/>
            </a:endParaRPr>
          </a:p>
          <a:p>
            <a:pPr algn="just">
              <a:lnSpc>
                <a:spcPct val="12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The resistance </a:t>
            </a:r>
            <a:r>
              <a:rPr lang="en-US" sz="2800" b="1" i="1" dirty="0">
                <a:latin typeface="Times New Roman" pitchFamily="18" charset="0"/>
                <a:cs typeface="Times New Roman" pitchFamily="18" charset="0"/>
              </a:rPr>
              <a:t>R</a:t>
            </a:r>
            <a:r>
              <a:rPr lang="en-US" sz="2800" b="1" dirty="0">
                <a:latin typeface="Times New Roman" pitchFamily="18" charset="0"/>
                <a:cs typeface="Times New Roman" pitchFamily="18" charset="0"/>
              </a:rPr>
              <a:t> is equal to the voltage </a:t>
            </a:r>
            <a:r>
              <a:rPr lang="en-US" sz="2800" b="1" i="1" dirty="0">
                <a:latin typeface="Times New Roman" pitchFamily="18" charset="0"/>
                <a:cs typeface="Times New Roman" pitchFamily="18" charset="0"/>
              </a:rPr>
              <a:t>V</a:t>
            </a:r>
            <a:r>
              <a:rPr lang="en-US" sz="2800" b="1" dirty="0">
                <a:latin typeface="Times New Roman" pitchFamily="18" charset="0"/>
                <a:cs typeface="Times New Roman" pitchFamily="18" charset="0"/>
              </a:rPr>
              <a:t>  divided by the current</a:t>
            </a:r>
            <a:r>
              <a:rPr lang="en-US" sz="2800" b="1" i="1" dirty="0">
                <a:latin typeface="Times New Roman" pitchFamily="18" charset="0"/>
                <a:cs typeface="Times New Roman" pitchFamily="18" charset="0"/>
              </a:rPr>
              <a:t> I</a:t>
            </a:r>
          </a:p>
        </p:txBody>
      </p:sp>
      <p:graphicFrame>
        <p:nvGraphicFramePr>
          <p:cNvPr id="82946" name="Object 2"/>
          <p:cNvGraphicFramePr>
            <a:graphicFrameLocks noChangeAspect="1"/>
          </p:cNvGraphicFramePr>
          <p:nvPr>
            <p:extLst>
              <p:ext uri="{D42A27DB-BD31-4B8C-83A1-F6EECF244321}">
                <p14:modId xmlns:p14="http://schemas.microsoft.com/office/powerpoint/2010/main" val="4047790308"/>
              </p:ext>
            </p:extLst>
          </p:nvPr>
        </p:nvGraphicFramePr>
        <p:xfrm>
          <a:off x="3962400" y="1981201"/>
          <a:ext cx="1676400" cy="990600"/>
        </p:xfrm>
        <a:graphic>
          <a:graphicData uri="http://schemas.openxmlformats.org/presentationml/2006/ole">
            <mc:AlternateContent xmlns:mc="http://schemas.openxmlformats.org/markup-compatibility/2006">
              <mc:Choice xmlns:v="urn:schemas-microsoft-com:vml" Requires="v">
                <p:oleObj spid="_x0000_s6145" name="Equation" r:id="rId3" imgW="406048" imgH="393359" progId="Equation.3">
                  <p:embed/>
                </p:oleObj>
              </mc:Choice>
              <mc:Fallback>
                <p:oleObj name="Equation" r:id="rId3" imgW="406048" imgH="393359" progId="Equation.3">
                  <p:embed/>
                  <p:pic>
                    <p:nvPicPr>
                      <p:cNvPr id="829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981201"/>
                        <a:ext cx="1676400" cy="990600"/>
                      </a:xfrm>
                      <a:prstGeom prst="rect">
                        <a:avLst/>
                      </a:prstGeom>
                      <a:solidFill>
                        <a:srgbClr val="FFFF00"/>
                      </a:solidFill>
                    </p:spPr>
                  </p:pic>
                </p:oleObj>
              </mc:Fallback>
            </mc:AlternateContent>
          </a:graphicData>
        </a:graphic>
      </p:graphicFrame>
      <p:graphicFrame>
        <p:nvGraphicFramePr>
          <p:cNvPr id="82947" name="Object 3"/>
          <p:cNvGraphicFramePr>
            <a:graphicFrameLocks noChangeAspect="1"/>
          </p:cNvGraphicFramePr>
          <p:nvPr>
            <p:extLst>
              <p:ext uri="{D42A27DB-BD31-4B8C-83A1-F6EECF244321}">
                <p14:modId xmlns:p14="http://schemas.microsoft.com/office/powerpoint/2010/main" val="642550467"/>
              </p:ext>
            </p:extLst>
          </p:nvPr>
        </p:nvGraphicFramePr>
        <p:xfrm>
          <a:off x="4114800" y="3886200"/>
          <a:ext cx="1284287" cy="469900"/>
        </p:xfrm>
        <a:graphic>
          <a:graphicData uri="http://schemas.openxmlformats.org/presentationml/2006/ole">
            <mc:AlternateContent xmlns:mc="http://schemas.openxmlformats.org/markup-compatibility/2006">
              <mc:Choice xmlns:v="urn:schemas-microsoft-com:vml" Requires="v">
                <p:oleObj spid="_x0000_s6146" name="Equation" r:id="rId5" imgW="457002" imgH="177723" progId="Equation.3">
                  <p:embed/>
                </p:oleObj>
              </mc:Choice>
              <mc:Fallback>
                <p:oleObj name="Equation" r:id="rId5" imgW="457002" imgH="177723" progId="Equation.3">
                  <p:embed/>
                  <p:pic>
                    <p:nvPicPr>
                      <p:cNvPr id="829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886200"/>
                        <a:ext cx="1284287" cy="469900"/>
                      </a:xfrm>
                      <a:prstGeom prst="rect">
                        <a:avLst/>
                      </a:prstGeom>
                      <a:solidFill>
                        <a:srgbClr val="FFFF00"/>
                      </a:solidFill>
                    </p:spPr>
                  </p:pic>
                </p:oleObj>
              </mc:Fallback>
            </mc:AlternateContent>
          </a:graphicData>
        </a:graphic>
      </p:graphicFrame>
      <p:graphicFrame>
        <p:nvGraphicFramePr>
          <p:cNvPr id="82948" name="Object 4"/>
          <p:cNvGraphicFramePr>
            <a:graphicFrameLocks noChangeAspect="1"/>
          </p:cNvGraphicFramePr>
          <p:nvPr>
            <p:extLst>
              <p:ext uri="{D42A27DB-BD31-4B8C-83A1-F6EECF244321}">
                <p14:modId xmlns:p14="http://schemas.microsoft.com/office/powerpoint/2010/main" val="3402231975"/>
              </p:ext>
            </p:extLst>
          </p:nvPr>
        </p:nvGraphicFramePr>
        <p:xfrm>
          <a:off x="4114800" y="5257800"/>
          <a:ext cx="1457325" cy="1042988"/>
        </p:xfrm>
        <a:graphic>
          <a:graphicData uri="http://schemas.openxmlformats.org/presentationml/2006/ole">
            <mc:AlternateContent xmlns:mc="http://schemas.openxmlformats.org/markup-compatibility/2006">
              <mc:Choice xmlns:v="urn:schemas-microsoft-com:vml" Requires="v">
                <p:oleObj spid="_x0000_s6147" name="Equation" r:id="rId7" imgW="431613" imgH="393529" progId="Equation.3">
                  <p:embed/>
                </p:oleObj>
              </mc:Choice>
              <mc:Fallback>
                <p:oleObj name="Equation" r:id="rId7" imgW="431613" imgH="393529" progId="Equation.3">
                  <p:embed/>
                  <p:pic>
                    <p:nvPicPr>
                      <p:cNvPr id="829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5257800"/>
                        <a:ext cx="1457325" cy="1042988"/>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662603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886700" cy="878633"/>
          </a:xfrm>
        </p:spPr>
        <p:txBody>
          <a:bodyPr>
            <a:normAutofit/>
          </a:bodyPr>
          <a:lstStyle/>
          <a:p>
            <a:pPr algn="ctr"/>
            <a:r>
              <a:rPr lang="en-US" sz="3600" b="1" dirty="0">
                <a:solidFill>
                  <a:srgbClr val="000066"/>
                </a:solidFill>
                <a:latin typeface="Times New Roman" pitchFamily="18" charset="0"/>
                <a:cs typeface="Times New Roman" pitchFamily="18" charset="0"/>
              </a:rPr>
              <a:t>Syllabus</a:t>
            </a: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a:t>
            </a:fld>
            <a:endParaRPr lang="en-US" dirty="0"/>
          </a:p>
        </p:txBody>
      </p:sp>
      <p:sp>
        <p:nvSpPr>
          <p:cNvPr id="5" name="Content Placeholder 4"/>
          <p:cNvSpPr>
            <a:spLocks noGrp="1"/>
          </p:cNvSpPr>
          <p:nvPr>
            <p:ph idx="1"/>
          </p:nvPr>
        </p:nvSpPr>
        <p:spPr>
          <a:xfrm>
            <a:off x="533400" y="914400"/>
            <a:ext cx="8153400" cy="5029200"/>
          </a:xfrm>
        </p:spPr>
        <p:txBody>
          <a:bodyPr>
            <a:noAutofit/>
          </a:bodyPr>
          <a:lstStyle/>
          <a:p>
            <a:pPr algn="just">
              <a:lnSpc>
                <a:spcPct val="100000"/>
              </a:lnSpc>
              <a:buFont typeface="Wingdings" pitchFamily="2" charset="2"/>
              <a:buChar char="Ø"/>
            </a:pPr>
            <a:r>
              <a:rPr lang="en-US" b="1" dirty="0">
                <a:solidFill>
                  <a:srgbClr val="C00000"/>
                </a:solidFill>
                <a:latin typeface="Times New Roman" pitchFamily="18" charset="0"/>
                <a:cs typeface="Times New Roman" pitchFamily="18" charset="0"/>
              </a:rPr>
              <a:t>Unit – I: Introduction to Electrical Engineering </a:t>
            </a:r>
            <a:endParaRPr lang="en-US" dirty="0">
              <a:solidFill>
                <a:srgbClr val="C00000"/>
              </a:solidFill>
              <a:latin typeface="Times New Roman" pitchFamily="18" charset="0"/>
              <a:cs typeface="Times New Roman" pitchFamily="18" charset="0"/>
            </a:endParaRPr>
          </a:p>
          <a:p>
            <a:pPr algn="just">
              <a:lnSpc>
                <a:spcPct val="100000"/>
              </a:lnSpc>
              <a:buNone/>
            </a:pPr>
            <a:r>
              <a:rPr lang="en-US" dirty="0"/>
              <a:t>   </a:t>
            </a:r>
            <a:r>
              <a:rPr lang="en-US" b="1" dirty="0">
                <a:latin typeface="Times New Roman" pitchFamily="18" charset="0"/>
                <a:cs typeface="Times New Roman" pitchFamily="18" charset="0"/>
              </a:rPr>
              <a:t>Ohm’s Law, Basic circuit components, Kirchhoff’s Laws. Types of sources, Source transformation,  V- I relationship for passive elements. Series parallel circuits, Star - delta and delta - star transformation, mesh and nodal analysis. Network theorems-superposition, thevenin’s theorem and maximum power transfer theorem, Simple problems. </a:t>
            </a:r>
          </a:p>
          <a:p>
            <a:pPr algn="just">
              <a:lnSpc>
                <a:spcPct val="100000"/>
              </a:lnSpc>
              <a:spcBef>
                <a:spcPts val="0"/>
              </a:spcBef>
              <a:buNone/>
            </a:pPr>
            <a:endParaRPr lang="en-US" b="1" dirty="0">
              <a:latin typeface="Times New Roman" pitchFamily="18" charset="0"/>
              <a:cs typeface="Times New Roman" pitchFamily="18" charset="0"/>
            </a:endParaRPr>
          </a:p>
          <a:p>
            <a:pPr algn="just">
              <a:lnSpc>
                <a:spcPct val="100000"/>
              </a:lnSpc>
              <a:buFont typeface="Wingdings" pitchFamily="2" charset="2"/>
              <a:buChar char="Ø"/>
            </a:pPr>
            <a:r>
              <a:rPr lang="en-US" b="1" dirty="0">
                <a:solidFill>
                  <a:srgbClr val="C00000"/>
                </a:solidFill>
                <a:latin typeface="Times New Roman" pitchFamily="18" charset="0"/>
                <a:cs typeface="Times New Roman" pitchFamily="18" charset="0"/>
              </a:rPr>
              <a:t>Unit – II: Fundamentals of Single phase and three phase AC circuits</a:t>
            </a:r>
            <a:endParaRPr lang="en-US" dirty="0">
              <a:solidFill>
                <a:srgbClr val="C00000"/>
              </a:solidFill>
              <a:latin typeface="Times New Roman" pitchFamily="18" charset="0"/>
              <a:cs typeface="Times New Roman" pitchFamily="18" charset="0"/>
            </a:endParaRPr>
          </a:p>
          <a:p>
            <a:pPr algn="just">
              <a:lnSpc>
                <a:spcPct val="100000"/>
              </a:lnSpc>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Principle of AC voltage, waveforms &amp; basic definitions. R.M.S. and average values of alternative currents and voltage, Form factor and Peak factor. </a:t>
            </a:r>
            <a:r>
              <a:rPr lang="en-US" b="1" dirty="0" err="1">
                <a:latin typeface="Times New Roman" pitchFamily="18" charset="0"/>
                <a:cs typeface="Times New Roman" pitchFamily="18" charset="0"/>
              </a:rPr>
              <a:t>Phasor</a:t>
            </a:r>
            <a:r>
              <a:rPr lang="en-US" b="1" dirty="0">
                <a:latin typeface="Times New Roman" pitchFamily="18" charset="0"/>
                <a:cs typeface="Times New Roman" pitchFamily="18" charset="0"/>
              </a:rPr>
              <a:t> representation of alternating quantities, the J operator and </a:t>
            </a:r>
            <a:r>
              <a:rPr lang="en-US" b="1" dirty="0" err="1">
                <a:latin typeface="Times New Roman" pitchFamily="18" charset="0"/>
                <a:cs typeface="Times New Roman" pitchFamily="18" charset="0"/>
              </a:rPr>
              <a:t>phasor</a:t>
            </a:r>
            <a:r>
              <a:rPr lang="en-US" b="1" dirty="0">
                <a:latin typeface="Times New Roman" pitchFamily="18" charset="0"/>
                <a:cs typeface="Times New Roman" pitchFamily="18" charset="0"/>
              </a:rPr>
              <a:t> algebra. Analysis of ac circuits with single basic network element, Single phase series circuits. Faraday’s laws of electromagnetic induction, concept of self and mutual inductances.</a:t>
            </a:r>
          </a:p>
          <a:p>
            <a:pPr algn="just">
              <a:lnSpc>
                <a:spcPct val="50000"/>
              </a:lnSpc>
              <a:spcBef>
                <a:spcPts val="0"/>
              </a:spcBef>
              <a:buNone/>
            </a:pPr>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1662603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50" y="173653"/>
            <a:ext cx="7886700" cy="878633"/>
          </a:xfrm>
        </p:spPr>
        <p:txBody>
          <a:bodyPr>
            <a:normAutofit fontScale="90000"/>
          </a:bodyPr>
          <a:lstStyle/>
          <a:p>
            <a:pPr algn="ctr"/>
            <a:br>
              <a:rPr lang="en-US" sz="3600" b="1" dirty="0">
                <a:solidFill>
                  <a:srgbClr val="C00000"/>
                </a:solidFill>
                <a:latin typeface="Times New Roman" pitchFamily="18" charset="0"/>
                <a:cs typeface="Times New Roman" pitchFamily="18" charset="0"/>
              </a:rPr>
            </a:br>
            <a:r>
              <a:rPr lang="en-US" sz="4000" b="1" dirty="0">
                <a:solidFill>
                  <a:srgbClr val="C00000"/>
                </a:solidFill>
                <a:latin typeface="Times New Roman" pitchFamily="18" charset="0"/>
                <a:cs typeface="Times New Roman" pitchFamily="18" charset="0"/>
              </a:rPr>
              <a:t>Basic Circuit Components</a:t>
            </a:r>
            <a:br>
              <a:rPr lang="en-US" sz="3600" b="1" dirty="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20</a:t>
            </a:fld>
            <a:endParaRPr lang="en-US" dirty="0"/>
          </a:p>
        </p:txBody>
      </p:sp>
      <p:sp>
        <p:nvSpPr>
          <p:cNvPr id="5" name="Content Placeholder 4"/>
          <p:cNvSpPr>
            <a:spLocks noGrp="1"/>
          </p:cNvSpPr>
          <p:nvPr>
            <p:ph idx="1"/>
          </p:nvPr>
        </p:nvSpPr>
        <p:spPr>
          <a:xfrm>
            <a:off x="457200" y="1066800"/>
            <a:ext cx="8382000" cy="5029200"/>
          </a:xfrm>
        </p:spPr>
        <p:txBody>
          <a:bodyPr>
            <a:noAutofit/>
          </a:bodyPr>
          <a:lstStyle/>
          <a:p>
            <a:pPr algn="just">
              <a:lnSpc>
                <a:spcPct val="130000"/>
              </a:lnSpc>
              <a:spcBef>
                <a:spcPts val="0"/>
              </a:spcBef>
              <a:spcAft>
                <a:spcPts val="600"/>
              </a:spcAft>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a:p>
            <a:pPr algn="just">
              <a:lnSpc>
                <a:spcPct val="130000"/>
              </a:lnSpc>
              <a:spcBef>
                <a:spcPts val="0"/>
              </a:spcBef>
              <a:spcAft>
                <a:spcPts val="600"/>
              </a:spcAft>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sp>
        <p:nvSpPr>
          <p:cNvPr id="7" name="Rectangle 6"/>
          <p:cNvSpPr/>
          <p:nvPr/>
        </p:nvSpPr>
        <p:spPr>
          <a:xfrm>
            <a:off x="380010" y="4157008"/>
            <a:ext cx="8458200" cy="1938992"/>
          </a:xfrm>
          <a:prstGeom prst="rect">
            <a:avLst/>
          </a:prstGeom>
        </p:spPr>
        <p:txBody>
          <a:bodyPr wrap="square">
            <a:spAutoFit/>
          </a:bodyPr>
          <a:lstStyle/>
          <a:p>
            <a:pPr algn="just"/>
            <a:r>
              <a:rPr lang="en-US" sz="2400" dirty="0">
                <a:solidFill>
                  <a:srgbClr val="333333"/>
                </a:solidFill>
                <a:latin typeface="Times New Roman" panose="02020603050405020304" pitchFamily="18" charset="0"/>
                <a:cs typeface="Times New Roman" panose="02020603050405020304" pitchFamily="18" charset="0"/>
              </a:rPr>
              <a:t>A basic electrical circuit consists of </a:t>
            </a:r>
            <a:r>
              <a:rPr lang="en-US" sz="2400" b="1" dirty="0">
                <a:solidFill>
                  <a:srgbClr val="333333"/>
                </a:solidFill>
                <a:latin typeface="Times New Roman" panose="02020603050405020304" pitchFamily="18" charset="0"/>
                <a:cs typeface="Times New Roman" panose="02020603050405020304" pitchFamily="18" charset="0"/>
              </a:rPr>
              <a:t>three</a:t>
            </a:r>
            <a:r>
              <a:rPr lang="en-US" sz="2400" dirty="0">
                <a:solidFill>
                  <a:srgbClr val="333333"/>
                </a:solidFill>
                <a:latin typeface="Times New Roman" panose="02020603050405020304" pitchFamily="18" charset="0"/>
                <a:cs typeface="Times New Roman" panose="02020603050405020304" pitchFamily="18" charset="0"/>
              </a:rPr>
              <a:t> main components, a </a:t>
            </a:r>
            <a:r>
              <a:rPr lang="en-US" sz="2400" b="1" dirty="0">
                <a:solidFill>
                  <a:srgbClr val="333333"/>
                </a:solidFill>
                <a:latin typeface="Times New Roman" panose="02020603050405020304" pitchFamily="18" charset="0"/>
                <a:cs typeface="Times New Roman" panose="02020603050405020304" pitchFamily="18" charset="0"/>
              </a:rPr>
              <a:t>source of voltage</a:t>
            </a:r>
            <a:r>
              <a:rPr lang="en-US" sz="2400" dirty="0">
                <a:solidFill>
                  <a:srgbClr val="333333"/>
                </a:solidFill>
                <a:latin typeface="Times New Roman" panose="02020603050405020304" pitchFamily="18" charset="0"/>
                <a:cs typeface="Times New Roman" panose="02020603050405020304" pitchFamily="18" charset="0"/>
              </a:rPr>
              <a:t>, a </a:t>
            </a:r>
            <a:r>
              <a:rPr lang="en-US" sz="2400" b="1" dirty="0">
                <a:solidFill>
                  <a:srgbClr val="333333"/>
                </a:solidFill>
                <a:latin typeface="Times New Roman" panose="02020603050405020304" pitchFamily="18" charset="0"/>
                <a:cs typeface="Times New Roman" panose="02020603050405020304" pitchFamily="18" charset="0"/>
              </a:rPr>
              <a:t>load</a:t>
            </a:r>
            <a:r>
              <a:rPr lang="en-US" sz="2400" dirty="0">
                <a:solidFill>
                  <a:srgbClr val="333333"/>
                </a:solidFill>
                <a:latin typeface="Times New Roman" panose="02020603050405020304" pitchFamily="18" charset="0"/>
                <a:cs typeface="Times New Roman" panose="02020603050405020304" pitchFamily="18" charset="0"/>
              </a:rPr>
              <a:t>, and </a:t>
            </a:r>
            <a:r>
              <a:rPr lang="en-US" sz="2400" b="1" dirty="0">
                <a:solidFill>
                  <a:srgbClr val="333333"/>
                </a:solidFill>
                <a:latin typeface="Times New Roman" panose="02020603050405020304" pitchFamily="18" charset="0"/>
                <a:cs typeface="Times New Roman" panose="02020603050405020304" pitchFamily="18" charset="0"/>
              </a:rPr>
              <a:t>conductors</a:t>
            </a:r>
            <a:r>
              <a:rPr lang="en-US" sz="2400" dirty="0">
                <a:solidFill>
                  <a:srgbClr val="333333"/>
                </a:solidFill>
                <a:latin typeface="Times New Roman" panose="02020603050405020304" pitchFamily="18" charset="0"/>
                <a:cs typeface="Times New Roman" panose="02020603050405020304" pitchFamily="18" charset="0"/>
              </a:rPr>
              <a:t>. In Figure 1, a basic circuit is illustrated. This circuit consists of a battery as the source of electrical energy, a lamp as the electrical load, and two wires as the conductors connecting the battery to the lamp.</a:t>
            </a:r>
            <a:endParaRPr lang="en-US" sz="2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735" y="1285918"/>
            <a:ext cx="4476750" cy="2529914"/>
          </a:xfrm>
          <a:prstGeom prst="rect">
            <a:avLst/>
          </a:prstGeom>
        </p:spPr>
      </p:pic>
    </p:spTree>
    <p:extLst>
      <p:ext uri="{BB962C8B-B14F-4D97-AF65-F5344CB8AC3E}">
        <p14:creationId xmlns:p14="http://schemas.microsoft.com/office/powerpoint/2010/main" val="2432610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86700" cy="878633"/>
          </a:xfrm>
        </p:spPr>
        <p:txBody>
          <a:bodyPr>
            <a:normAutofit fontScale="90000"/>
          </a:bodyPr>
          <a:lstStyle/>
          <a:p>
            <a:pPr algn="ctr"/>
            <a:br>
              <a:rPr lang="en-US" sz="3600" b="1" dirty="0">
                <a:solidFill>
                  <a:srgbClr val="C00000"/>
                </a:solidFill>
                <a:latin typeface="Times New Roman" pitchFamily="18" charset="0"/>
                <a:cs typeface="Times New Roman" pitchFamily="18" charset="0"/>
              </a:rPr>
            </a:br>
            <a:r>
              <a:rPr lang="en-US" sz="4000" b="1" dirty="0">
                <a:solidFill>
                  <a:srgbClr val="C00000"/>
                </a:solidFill>
                <a:latin typeface="Times New Roman" pitchFamily="18" charset="0"/>
                <a:cs typeface="Times New Roman" pitchFamily="18" charset="0"/>
              </a:rPr>
              <a:t>Kirchhoff’s Law</a:t>
            </a:r>
            <a:br>
              <a:rPr lang="en-US" sz="3600" b="1" dirty="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21</a:t>
            </a:fld>
            <a:endParaRPr lang="en-US"/>
          </a:p>
        </p:txBody>
      </p:sp>
      <p:sp>
        <p:nvSpPr>
          <p:cNvPr id="5" name="Content Placeholder 4"/>
          <p:cNvSpPr>
            <a:spLocks noGrp="1"/>
          </p:cNvSpPr>
          <p:nvPr>
            <p:ph idx="1"/>
          </p:nvPr>
        </p:nvSpPr>
        <p:spPr>
          <a:xfrm>
            <a:off x="457200" y="10668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a:latin typeface="Times New Roman" panose="02020603050405020304" pitchFamily="18" charset="0"/>
                <a:cs typeface="Times New Roman" panose="02020603050405020304" pitchFamily="18" charset="0"/>
              </a:rPr>
              <a:t>Kirchhoff's </a:t>
            </a:r>
            <a:r>
              <a:rPr lang="en-US" sz="2800" b="1" dirty="0">
                <a:latin typeface="Times New Roman" panose="02020603050405020304" pitchFamily="18" charset="0"/>
                <a:cs typeface="Times New Roman" panose="02020603050405020304" pitchFamily="18" charset="0"/>
              </a:rPr>
              <a:t>Circuit Laws allow us to solve complex circuit problems by defining a set of basic network laws and theorems for the voltages and currents around a circuit.</a:t>
            </a:r>
          </a:p>
          <a:p>
            <a:pPr algn="just">
              <a:lnSpc>
                <a:spcPct val="130000"/>
              </a:lnSpc>
              <a:spcBef>
                <a:spcPts val="0"/>
              </a:spcBef>
              <a:buClr>
                <a:srgbClr val="C00000"/>
              </a:buClr>
              <a:buFont typeface="Wingdings" pitchFamily="2" charset="2"/>
              <a:buChar char="Ø"/>
            </a:pPr>
            <a:endParaRPr lang="en-US" sz="2800"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Kirchhoff's Circuit Law is classified in to two types Kirchhoff's Current Law (KCL) and Kirchhoff's Current Law (KVL) </a:t>
            </a: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51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22</a:t>
            </a:fld>
            <a:endParaRPr lang="en-US"/>
          </a:p>
        </p:txBody>
      </p:sp>
      <p:sp>
        <p:nvSpPr>
          <p:cNvPr id="5" name="Content Placeholder 4"/>
          <p:cNvSpPr>
            <a:spLocks noGrp="1"/>
          </p:cNvSpPr>
          <p:nvPr>
            <p:ph idx="1"/>
          </p:nvPr>
        </p:nvSpPr>
        <p:spPr>
          <a:xfrm>
            <a:off x="457200" y="457200"/>
            <a:ext cx="8382000" cy="5638800"/>
          </a:xfrm>
        </p:spPr>
        <p:txBody>
          <a:bodyPr>
            <a:noAutofit/>
          </a:bodyPr>
          <a:lstStyle/>
          <a:p>
            <a:pPr marL="0" indent="0" algn="ctr">
              <a:lnSpc>
                <a:spcPct val="100000"/>
              </a:lnSpc>
              <a:spcBef>
                <a:spcPts val="0"/>
              </a:spcBef>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Kirchhoff's Current Law (KCL)</a:t>
            </a:r>
            <a:r>
              <a:rPr lang="en-US" sz="2800" b="1" dirty="0">
                <a:solidFill>
                  <a:srgbClr val="C00000"/>
                </a:solidFill>
                <a:latin typeface="Times New Roman" panose="02020603050405020304" pitchFamily="18" charset="0"/>
                <a:cs typeface="Times New Roman" panose="02020603050405020304" pitchFamily="18" charset="0"/>
              </a:rPr>
              <a:t> </a:t>
            </a:r>
            <a:br>
              <a:rPr lang="en-US" sz="2400" b="1" dirty="0">
                <a:latin typeface="Times New Roman" pitchFamily="18" charset="0"/>
                <a:cs typeface="Times New Roman" pitchFamily="18" charset="0"/>
              </a:rPr>
            </a:br>
            <a:endParaRPr lang="en-US" sz="28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KCL states that the sum of current entering into any node is equal to the sum of the currents leaving that node. </a:t>
            </a: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The node may be an interconnection of two or more branches.</a:t>
            </a:r>
            <a:endParaRPr lang="en-US" sz="2400"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549649"/>
            <a:ext cx="5610225" cy="2546351"/>
          </a:xfrm>
          <a:prstGeom prst="rect">
            <a:avLst/>
          </a:prstGeom>
        </p:spPr>
      </p:pic>
    </p:spTree>
    <p:extLst>
      <p:ext uri="{BB962C8B-B14F-4D97-AF65-F5344CB8AC3E}">
        <p14:creationId xmlns:p14="http://schemas.microsoft.com/office/powerpoint/2010/main" val="382948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23</a:t>
            </a:fld>
            <a:endParaRPr lang="en-US"/>
          </a:p>
        </p:txBody>
      </p:sp>
      <p:sp>
        <p:nvSpPr>
          <p:cNvPr id="5" name="Content Placeholder 4"/>
          <p:cNvSpPr>
            <a:spLocks noGrp="1"/>
          </p:cNvSpPr>
          <p:nvPr>
            <p:ph idx="1"/>
          </p:nvPr>
        </p:nvSpPr>
        <p:spPr>
          <a:xfrm>
            <a:off x="381000" y="4572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Here, the three currents entering the node, I</a:t>
            </a:r>
            <a:r>
              <a:rPr lang="en-US" sz="2400" b="1" baseline="-25000" dirty="0">
                <a:latin typeface="Times New Roman" panose="02020603050405020304" pitchFamily="18" charset="0"/>
                <a:cs typeface="Times New Roman" panose="02020603050405020304" pitchFamily="18" charset="0"/>
              </a:rPr>
              <a:t>1</a:t>
            </a:r>
            <a:r>
              <a:rPr lang="en-US" sz="2400" b="1" dirty="0">
                <a:latin typeface="Times New Roman" panose="02020603050405020304" pitchFamily="18" charset="0"/>
                <a:cs typeface="Times New Roman" panose="02020603050405020304" pitchFamily="18" charset="0"/>
              </a:rPr>
              <a:t>, I</a:t>
            </a:r>
            <a:r>
              <a:rPr lang="en-US" sz="2400" b="1" baseline="-25000"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I</a:t>
            </a:r>
            <a:r>
              <a:rPr lang="en-US" sz="2400" b="1" baseline="-25000" dirty="0">
                <a:latin typeface="Times New Roman" panose="02020603050405020304" pitchFamily="18" charset="0"/>
                <a:cs typeface="Times New Roman" panose="02020603050405020304" pitchFamily="18" charset="0"/>
              </a:rPr>
              <a:t>3</a:t>
            </a:r>
            <a:r>
              <a:rPr lang="en-US" sz="2400" b="1" dirty="0">
                <a:latin typeface="Times New Roman" panose="02020603050405020304" pitchFamily="18" charset="0"/>
                <a:cs typeface="Times New Roman" panose="02020603050405020304" pitchFamily="18" charset="0"/>
              </a:rPr>
              <a:t> are all positive in value and the two currents leaving the node, I</a:t>
            </a:r>
            <a:r>
              <a:rPr lang="en-US" sz="2400" b="1" baseline="-25000" dirty="0">
                <a:latin typeface="Times New Roman" panose="02020603050405020304" pitchFamily="18" charset="0"/>
                <a:cs typeface="Times New Roman" panose="02020603050405020304" pitchFamily="18" charset="0"/>
              </a:rPr>
              <a:t>4</a:t>
            </a:r>
            <a:r>
              <a:rPr lang="en-US" sz="2400" b="1" dirty="0">
                <a:latin typeface="Times New Roman" panose="02020603050405020304" pitchFamily="18" charset="0"/>
                <a:cs typeface="Times New Roman" panose="02020603050405020304" pitchFamily="18" charset="0"/>
              </a:rPr>
              <a:t> and I</a:t>
            </a:r>
            <a:r>
              <a:rPr lang="en-US" sz="2400" b="1" baseline="-25000" dirty="0">
                <a:latin typeface="Times New Roman" panose="02020603050405020304" pitchFamily="18" charset="0"/>
                <a:cs typeface="Times New Roman" panose="02020603050405020304" pitchFamily="18" charset="0"/>
              </a:rPr>
              <a:t>5</a:t>
            </a:r>
            <a:r>
              <a:rPr lang="en-US" sz="2400" b="1" dirty="0">
                <a:latin typeface="Times New Roman" panose="02020603050405020304" pitchFamily="18" charset="0"/>
                <a:cs typeface="Times New Roman" panose="02020603050405020304" pitchFamily="18" charset="0"/>
              </a:rPr>
              <a:t> are negative in value. </a:t>
            </a: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Then this means we can also rewrite the equation as</a:t>
            </a:r>
          </a:p>
          <a:p>
            <a:pPr algn="just">
              <a:lnSpc>
                <a:spcPct val="130000"/>
              </a:lnSpc>
              <a:spcBef>
                <a:spcPts val="0"/>
              </a:spcBef>
              <a:buClr>
                <a:srgbClr val="C00000"/>
              </a:buClr>
              <a:buFont typeface="Wingdings" pitchFamily="2" charset="2"/>
              <a:buChar char="Ø"/>
            </a:pPr>
            <a:endParaRPr lang="en-US" sz="2400" b="1" dirty="0">
              <a:latin typeface="Times New Roman" panose="02020603050405020304" pitchFamily="18" charset="0"/>
              <a:cs typeface="Times New Roman" panose="02020603050405020304" pitchFamily="18" charset="0"/>
            </a:endParaRPr>
          </a:p>
          <a:p>
            <a:pPr marL="0" indent="0" algn="ctr">
              <a:lnSpc>
                <a:spcPct val="130000"/>
              </a:lnSpc>
              <a:spcBef>
                <a:spcPts val="0"/>
              </a:spcBef>
              <a:buClr>
                <a:srgbClr val="C00000"/>
              </a:buClr>
              <a:buNone/>
            </a:pPr>
            <a:r>
              <a:rPr lang="nn-NO" sz="2400" b="1" dirty="0">
                <a:latin typeface="Times New Roman" panose="02020603050405020304" pitchFamily="18" charset="0"/>
                <a:cs typeface="Times New Roman" panose="02020603050405020304" pitchFamily="18" charset="0"/>
              </a:rPr>
              <a:t>I</a:t>
            </a:r>
            <a:r>
              <a:rPr lang="nn-NO" sz="2400" b="1" baseline="-25000" dirty="0">
                <a:latin typeface="Times New Roman" panose="02020603050405020304" pitchFamily="18" charset="0"/>
                <a:cs typeface="Times New Roman" panose="02020603050405020304" pitchFamily="18" charset="0"/>
              </a:rPr>
              <a:t>1</a:t>
            </a:r>
            <a:r>
              <a:rPr lang="nn-NO" sz="2400" b="1" dirty="0">
                <a:latin typeface="Times New Roman" panose="02020603050405020304" pitchFamily="18" charset="0"/>
                <a:cs typeface="Times New Roman" panose="02020603050405020304" pitchFamily="18" charset="0"/>
              </a:rPr>
              <a:t> + I</a:t>
            </a:r>
            <a:r>
              <a:rPr lang="nn-NO" sz="2400" b="1" baseline="-25000" dirty="0">
                <a:latin typeface="Times New Roman" panose="02020603050405020304" pitchFamily="18" charset="0"/>
                <a:cs typeface="Times New Roman" panose="02020603050405020304" pitchFamily="18" charset="0"/>
              </a:rPr>
              <a:t>2</a:t>
            </a:r>
            <a:r>
              <a:rPr lang="nn-NO" sz="2400" b="1" dirty="0">
                <a:latin typeface="Times New Roman" panose="02020603050405020304" pitchFamily="18" charset="0"/>
                <a:cs typeface="Times New Roman" panose="02020603050405020304" pitchFamily="18" charset="0"/>
              </a:rPr>
              <a:t> + I</a:t>
            </a:r>
            <a:r>
              <a:rPr lang="nn-NO" sz="2400" b="1" baseline="-25000" dirty="0">
                <a:latin typeface="Times New Roman" panose="02020603050405020304" pitchFamily="18" charset="0"/>
                <a:cs typeface="Times New Roman" panose="02020603050405020304" pitchFamily="18" charset="0"/>
              </a:rPr>
              <a:t>3</a:t>
            </a:r>
            <a:r>
              <a:rPr lang="nn-NO" sz="2400" b="1" dirty="0">
                <a:latin typeface="Times New Roman" panose="02020603050405020304" pitchFamily="18" charset="0"/>
                <a:cs typeface="Times New Roman" panose="02020603050405020304" pitchFamily="18" charset="0"/>
              </a:rPr>
              <a:t> – I</a:t>
            </a:r>
            <a:r>
              <a:rPr lang="nn-NO" sz="2400" b="1" baseline="-25000" dirty="0">
                <a:latin typeface="Times New Roman" panose="02020603050405020304" pitchFamily="18" charset="0"/>
                <a:cs typeface="Times New Roman" panose="02020603050405020304" pitchFamily="18" charset="0"/>
              </a:rPr>
              <a:t>4</a:t>
            </a:r>
            <a:r>
              <a:rPr lang="nn-NO" sz="2400" b="1" dirty="0">
                <a:latin typeface="Times New Roman" panose="02020603050405020304" pitchFamily="18" charset="0"/>
                <a:cs typeface="Times New Roman" panose="02020603050405020304" pitchFamily="18" charset="0"/>
              </a:rPr>
              <a:t> – I</a:t>
            </a:r>
            <a:r>
              <a:rPr lang="nn-NO" sz="2400" b="1" baseline="-25000" dirty="0">
                <a:latin typeface="Times New Roman" panose="02020603050405020304" pitchFamily="18" charset="0"/>
                <a:cs typeface="Times New Roman" panose="02020603050405020304" pitchFamily="18" charset="0"/>
              </a:rPr>
              <a:t>5</a:t>
            </a:r>
            <a:r>
              <a:rPr lang="nn-NO" sz="2400" b="1" dirty="0">
                <a:latin typeface="Times New Roman" panose="02020603050405020304" pitchFamily="18" charset="0"/>
                <a:cs typeface="Times New Roman" panose="02020603050405020304" pitchFamily="18" charset="0"/>
              </a:rPr>
              <a:t> = 0</a:t>
            </a:r>
            <a:endParaRPr lang="en-US" sz="2400" b="1" dirty="0">
              <a:latin typeface="Times New Roman" panose="02020603050405020304" pitchFamily="18" charset="0"/>
              <a:cs typeface="Times New Roman" panose="02020603050405020304" pitchFamily="18" charset="0"/>
            </a:endParaRPr>
          </a:p>
          <a:p>
            <a:pPr marL="0" indent="0" algn="just">
              <a:lnSpc>
                <a:spcPct val="130000"/>
              </a:lnSpc>
              <a:spcBef>
                <a:spcPts val="0"/>
              </a:spcBef>
              <a:buClr>
                <a:srgbClr val="C00000"/>
              </a:buClr>
              <a:buNone/>
            </a:pPr>
            <a:endParaRPr lang="en-US" sz="24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We can use Kirchhoff’s current law when analyzing parallel circuits.</a:t>
            </a:r>
          </a:p>
        </p:txBody>
      </p:sp>
    </p:spTree>
    <p:extLst>
      <p:ext uri="{BB962C8B-B14F-4D97-AF65-F5344CB8AC3E}">
        <p14:creationId xmlns:p14="http://schemas.microsoft.com/office/powerpoint/2010/main" val="177840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24</a:t>
            </a:fld>
            <a:endParaRPr lang="en-US"/>
          </a:p>
        </p:txBody>
      </p:sp>
      <p:sp>
        <p:nvSpPr>
          <p:cNvPr id="5" name="Content Placeholder 4"/>
          <p:cNvSpPr>
            <a:spLocks noGrp="1"/>
          </p:cNvSpPr>
          <p:nvPr>
            <p:ph idx="1"/>
          </p:nvPr>
        </p:nvSpPr>
        <p:spPr>
          <a:xfrm>
            <a:off x="457200" y="685800"/>
            <a:ext cx="8305800" cy="5029200"/>
          </a:xfrm>
        </p:spPr>
        <p:txBody>
          <a:bodyPr>
            <a:noAutofit/>
          </a:bodyPr>
          <a:lstStyle/>
          <a:p>
            <a:pPr marL="0" indent="0" algn="just">
              <a:lnSpc>
                <a:spcPct val="130000"/>
              </a:lnSpc>
              <a:spcBef>
                <a:spcPts val="0"/>
              </a:spcBef>
              <a:buClr>
                <a:srgbClr val="C00000"/>
              </a:buClr>
              <a:buNone/>
            </a:pPr>
            <a:r>
              <a:rPr lang="en-IN" altLang="en-US" sz="2800" b="1" dirty="0">
                <a:solidFill>
                  <a:srgbClr val="C00000"/>
                </a:solidFill>
                <a:latin typeface="Times New Roman" pitchFamily="18" charset="0"/>
                <a:cs typeface="Times New Roman" pitchFamily="18" charset="0"/>
              </a:rPr>
              <a:t>Pro.5</a:t>
            </a:r>
            <a:r>
              <a:rPr lang="en-IN" altLang="en-US" sz="2800" b="1" dirty="0">
                <a:solidFill>
                  <a:srgbClr val="000066"/>
                </a:solidFill>
                <a:latin typeface="Times New Roman" pitchFamily="18" charset="0"/>
                <a:cs typeface="Times New Roman" pitchFamily="18" charset="0"/>
              </a:rPr>
              <a:t>: </a:t>
            </a:r>
            <a:r>
              <a:rPr lang="en-US" altLang="en-US" sz="2800" b="1" dirty="0">
                <a:solidFill>
                  <a:srgbClr val="000066"/>
                </a:solidFill>
                <a:latin typeface="Times New Roman" pitchFamily="18" charset="0"/>
                <a:cs typeface="Times New Roman" pitchFamily="18" charset="0"/>
              </a:rPr>
              <a:t> Determine the current and power in all resistors in the circuits shown in figures.</a:t>
            </a:r>
          </a:p>
          <a:p>
            <a:pPr marL="0" indent="0" algn="just">
              <a:lnSpc>
                <a:spcPct val="130000"/>
              </a:lnSpc>
              <a:spcBef>
                <a:spcPts val="0"/>
              </a:spcBef>
              <a:buClr>
                <a:srgbClr val="C00000"/>
              </a:buClr>
              <a:buNone/>
            </a:pPr>
            <a:endParaRPr lang="en-US" altLang="en-US" sz="2800" b="1" dirty="0">
              <a:solidFill>
                <a:srgbClr val="000066"/>
              </a:solidFill>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1981200"/>
            <a:ext cx="7981950" cy="4222751"/>
          </a:xfrm>
          <a:prstGeom prst="rect">
            <a:avLst/>
          </a:prstGeom>
        </p:spPr>
      </p:pic>
    </p:spTree>
    <p:extLst>
      <p:ext uri="{BB962C8B-B14F-4D97-AF65-F5344CB8AC3E}">
        <p14:creationId xmlns:p14="http://schemas.microsoft.com/office/powerpoint/2010/main" val="895626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25</a:t>
            </a:fld>
            <a:endParaRPr lang="en-US"/>
          </a:p>
        </p:txBody>
      </p:sp>
      <p:pic>
        <p:nvPicPr>
          <p:cNvPr id="3" name="Picture 2" descr="IMG_20200818_090225.jpg"/>
          <p:cNvPicPr>
            <a:picLocks noChangeAspect="1"/>
          </p:cNvPicPr>
          <p:nvPr/>
        </p:nvPicPr>
        <p:blipFill>
          <a:blip r:embed="rId2" cstate="print"/>
          <a:stretch>
            <a:fillRect/>
          </a:stretch>
        </p:blipFill>
        <p:spPr>
          <a:xfrm>
            <a:off x="533400" y="457200"/>
            <a:ext cx="8153400" cy="5791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26</a:t>
            </a:fld>
            <a:endParaRPr lang="en-US"/>
          </a:p>
        </p:txBody>
      </p:sp>
      <p:sp>
        <p:nvSpPr>
          <p:cNvPr id="5" name="Content Placeholder 4"/>
          <p:cNvSpPr>
            <a:spLocks noGrp="1"/>
          </p:cNvSpPr>
          <p:nvPr>
            <p:ph idx="1"/>
          </p:nvPr>
        </p:nvSpPr>
        <p:spPr>
          <a:xfrm>
            <a:off x="381000" y="609600"/>
            <a:ext cx="8382000" cy="5410200"/>
          </a:xfrm>
        </p:spPr>
        <p:txBody>
          <a:bodyPr>
            <a:noAutofit/>
          </a:bodyPr>
          <a:lstStyle/>
          <a:p>
            <a:pPr marL="0" indent="0" algn="ctr">
              <a:lnSpc>
                <a:spcPct val="130000"/>
              </a:lnSpc>
              <a:spcBef>
                <a:spcPts val="0"/>
              </a:spcBef>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Kirchhoff's Voltage Law (KVL)</a:t>
            </a:r>
          </a:p>
          <a:p>
            <a:pPr marL="0" indent="0" algn="ctr">
              <a:lnSpc>
                <a:spcPct val="100000"/>
              </a:lnSpc>
              <a:spcBef>
                <a:spcPts val="0"/>
              </a:spcBef>
              <a:buClr>
                <a:srgbClr val="C00000"/>
              </a:buClr>
              <a:buNone/>
            </a:pPr>
            <a:endParaRPr lang="en-US" sz="32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KVL, states that “in any closed loop network, the total voltage around the loop is equal to the sum of all the voltage drops within the same loop” which is also equal to zero. </a:t>
            </a:r>
          </a:p>
          <a:p>
            <a:pPr algn="just">
              <a:lnSpc>
                <a:spcPct val="100000"/>
              </a:lnSpc>
              <a:spcBef>
                <a:spcPts val="0"/>
              </a:spcBef>
              <a:buClr>
                <a:srgbClr val="C00000"/>
              </a:buClr>
              <a:buFont typeface="Wingdings" pitchFamily="2" charset="2"/>
              <a:buChar char="Ø"/>
            </a:pPr>
            <a:endParaRPr lang="en-US" sz="24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In other words the algebraic sum of all voltages within the loop must be equal to zero.</a:t>
            </a:r>
          </a:p>
          <a:p>
            <a:pPr algn="just">
              <a:lnSpc>
                <a:spcPct val="100000"/>
              </a:lnSpc>
              <a:spcBef>
                <a:spcPts val="0"/>
              </a:spcBef>
              <a:buClr>
                <a:srgbClr val="C00000"/>
              </a:buClr>
              <a:buFont typeface="Wingdings" pitchFamily="2" charset="2"/>
              <a:buChar char="Ø"/>
            </a:pPr>
            <a:endParaRPr lang="en-US" sz="24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When current passes through a resistor, there is a loss of energy and voltage drop across the resistor.</a:t>
            </a:r>
            <a:endParaRPr lang="en-US" sz="2400"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819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27</a:t>
            </a:fld>
            <a:endParaRPr lang="en-US"/>
          </a:p>
        </p:txBody>
      </p:sp>
      <p:sp>
        <p:nvSpPr>
          <p:cNvPr id="5" name="Content Placeholder 4"/>
          <p:cNvSpPr>
            <a:spLocks noGrp="1"/>
          </p:cNvSpPr>
          <p:nvPr>
            <p:ph idx="1"/>
          </p:nvPr>
        </p:nvSpPr>
        <p:spPr>
          <a:xfrm>
            <a:off x="457200" y="3886200"/>
            <a:ext cx="8410574" cy="3886200"/>
          </a:xfrm>
        </p:spPr>
        <p:txBody>
          <a:bodyPr>
            <a:noAutofit/>
          </a:bodyPr>
          <a:lstStyle/>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Starting at any point in the loop continue in the same direction noting the direction of all the voltage drops, either positive or negative, and returning back to the same starting point.</a:t>
            </a:r>
            <a:r>
              <a:rPr lang="en-US" sz="2400" dirty="0"/>
              <a:t> </a:t>
            </a:r>
            <a:r>
              <a:rPr lang="en-US" sz="2400" b="1" dirty="0">
                <a:latin typeface="Times New Roman" panose="02020603050405020304" pitchFamily="18" charset="0"/>
                <a:cs typeface="Times New Roman" panose="02020603050405020304" pitchFamily="18" charset="0"/>
              </a:rPr>
              <a:t>We can use KVL when analyzing series circuits.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71" y="661917"/>
            <a:ext cx="6172200" cy="3200399"/>
          </a:xfrm>
          <a:prstGeom prst="rect">
            <a:avLst/>
          </a:prstGeom>
        </p:spPr>
      </p:pic>
    </p:spTree>
    <p:extLst>
      <p:ext uri="{BB962C8B-B14F-4D97-AF65-F5344CB8AC3E}">
        <p14:creationId xmlns:p14="http://schemas.microsoft.com/office/powerpoint/2010/main" val="1610448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28</a:t>
            </a:fld>
            <a:endParaRPr lang="en-US"/>
          </a:p>
        </p:txBody>
      </p:sp>
      <p:sp>
        <p:nvSpPr>
          <p:cNvPr id="5" name="Content Placeholder 4"/>
          <p:cNvSpPr>
            <a:spLocks noGrp="1"/>
          </p:cNvSpPr>
          <p:nvPr>
            <p:ph idx="1"/>
          </p:nvPr>
        </p:nvSpPr>
        <p:spPr>
          <a:xfrm>
            <a:off x="457200" y="685800"/>
            <a:ext cx="8305800" cy="5029200"/>
          </a:xfrm>
        </p:spPr>
        <p:txBody>
          <a:bodyPr>
            <a:noAutofit/>
          </a:bodyPr>
          <a:lstStyle/>
          <a:p>
            <a:pPr marL="0" indent="0" algn="just">
              <a:lnSpc>
                <a:spcPct val="130000"/>
              </a:lnSpc>
              <a:spcBef>
                <a:spcPts val="0"/>
              </a:spcBef>
              <a:buClr>
                <a:srgbClr val="C00000"/>
              </a:buClr>
              <a:buNone/>
            </a:pPr>
            <a:r>
              <a:rPr lang="en-IN" altLang="en-US" sz="2800" b="1" dirty="0">
                <a:solidFill>
                  <a:srgbClr val="C00000"/>
                </a:solidFill>
                <a:latin typeface="Times New Roman" pitchFamily="18" charset="0"/>
                <a:cs typeface="Times New Roman" pitchFamily="18" charset="0"/>
              </a:rPr>
              <a:t>Pro.6</a:t>
            </a:r>
            <a:r>
              <a:rPr lang="en-IN" altLang="en-US" sz="2800" b="1" dirty="0">
                <a:solidFill>
                  <a:srgbClr val="000066"/>
                </a:solidFill>
                <a:latin typeface="Times New Roman" pitchFamily="18" charset="0"/>
                <a:cs typeface="Times New Roman" pitchFamily="18" charset="0"/>
              </a:rPr>
              <a:t>: </a:t>
            </a:r>
            <a:r>
              <a:rPr lang="en-US" altLang="en-US" sz="2800" b="1" dirty="0">
                <a:solidFill>
                  <a:srgbClr val="000066"/>
                </a:solidFill>
                <a:latin typeface="Times New Roman" pitchFamily="18" charset="0"/>
                <a:cs typeface="Times New Roman" pitchFamily="18" charset="0"/>
              </a:rPr>
              <a:t> What is the current in the circuit shown in figure?. Determine the voltage across each resistor.</a:t>
            </a: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09800"/>
            <a:ext cx="6934200" cy="3733800"/>
          </a:xfrm>
          <a:prstGeom prst="rect">
            <a:avLst/>
          </a:prstGeom>
        </p:spPr>
      </p:pic>
    </p:spTree>
    <p:extLst>
      <p:ext uri="{BB962C8B-B14F-4D97-AF65-F5344CB8AC3E}">
        <p14:creationId xmlns:p14="http://schemas.microsoft.com/office/powerpoint/2010/main" val="2888233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29</a:t>
            </a:fld>
            <a:endParaRPr lang="en-US"/>
          </a:p>
        </p:txBody>
      </p:sp>
      <p:pic>
        <p:nvPicPr>
          <p:cNvPr id="3" name="Picture 2" descr="IMG_20200818_101536.jpg"/>
          <p:cNvPicPr>
            <a:picLocks noChangeAspect="1"/>
          </p:cNvPicPr>
          <p:nvPr/>
        </p:nvPicPr>
        <p:blipFill>
          <a:blip r:embed="rId2" cstate="print"/>
          <a:stretch>
            <a:fillRect/>
          </a:stretch>
        </p:blipFill>
        <p:spPr>
          <a:xfrm>
            <a:off x="533400" y="533400"/>
            <a:ext cx="8077200" cy="5791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a:t>
            </a:fld>
            <a:endParaRPr lang="en-US" dirty="0"/>
          </a:p>
        </p:txBody>
      </p:sp>
      <p:sp>
        <p:nvSpPr>
          <p:cNvPr id="5" name="Content Placeholder 4"/>
          <p:cNvSpPr>
            <a:spLocks noGrp="1"/>
          </p:cNvSpPr>
          <p:nvPr>
            <p:ph idx="1"/>
          </p:nvPr>
        </p:nvSpPr>
        <p:spPr>
          <a:xfrm>
            <a:off x="533400" y="533400"/>
            <a:ext cx="7924800" cy="5029200"/>
          </a:xfrm>
        </p:spPr>
        <p:txBody>
          <a:bodyPr>
            <a:noAutofit/>
          </a:bodyPr>
          <a:lstStyle/>
          <a:p>
            <a:pPr algn="just">
              <a:lnSpc>
                <a:spcPct val="50000"/>
              </a:lnSpc>
              <a:spcBef>
                <a:spcPts val="0"/>
              </a:spcBef>
              <a:buNone/>
            </a:pPr>
            <a:endParaRPr lang="en-US" sz="1800" b="1" dirty="0">
              <a:latin typeface="Times New Roman" pitchFamily="18" charset="0"/>
              <a:cs typeface="Times New Roman" pitchFamily="18" charset="0"/>
            </a:endParaRPr>
          </a:p>
          <a:p>
            <a:pPr algn="just">
              <a:lnSpc>
                <a:spcPct val="100000"/>
              </a:lnSpc>
              <a:buFont typeface="Wingdings" pitchFamily="2" charset="2"/>
              <a:buChar char="Ø"/>
            </a:pPr>
            <a:r>
              <a:rPr lang="en-US" sz="2400" b="1" dirty="0">
                <a:solidFill>
                  <a:srgbClr val="C00000"/>
                </a:solidFill>
                <a:latin typeface="Times New Roman" pitchFamily="18" charset="0"/>
                <a:cs typeface="Times New Roman" pitchFamily="18" charset="0"/>
              </a:rPr>
              <a:t>Unit – III: D.C Machines:</a:t>
            </a:r>
            <a:r>
              <a:rPr lang="en-US" sz="2400" dirty="0">
                <a:solidFill>
                  <a:srgbClr val="C00000"/>
                </a:solidFill>
                <a:latin typeface="Times New Roman" pitchFamily="18" charset="0"/>
                <a:cs typeface="Times New Roman" pitchFamily="18" charset="0"/>
              </a:rPr>
              <a:t> </a:t>
            </a:r>
          </a:p>
          <a:p>
            <a:pPr algn="just">
              <a:lnSpc>
                <a:spcPct val="100000"/>
              </a:lnSpc>
              <a:buNone/>
            </a:pPr>
            <a:r>
              <a:rPr lang="en-US" sz="2400" b="1" dirty="0">
                <a:latin typeface="Times New Roman" pitchFamily="18" charset="0"/>
                <a:cs typeface="Times New Roman" pitchFamily="18" charset="0"/>
              </a:rPr>
              <a:t>   Principle of operation of D.C generators,  Types of D.C generators, Types of D.C motors, Torque equation, Losses and efficiency calculation in D.C Generators and D.C motors.</a:t>
            </a:r>
          </a:p>
          <a:p>
            <a:pPr algn="just">
              <a:lnSpc>
                <a:spcPct val="100000"/>
              </a:lnSpc>
              <a:buNone/>
            </a:pPr>
            <a:endParaRPr lang="en-US" sz="2400" b="1" dirty="0">
              <a:latin typeface="Times New Roman" pitchFamily="18" charset="0"/>
              <a:cs typeface="Times New Roman" pitchFamily="18" charset="0"/>
            </a:endParaRPr>
          </a:p>
          <a:p>
            <a:pPr algn="just">
              <a:lnSpc>
                <a:spcPct val="100000"/>
              </a:lnSpc>
              <a:buFont typeface="Wingdings" pitchFamily="2" charset="2"/>
              <a:buChar char="Ø"/>
            </a:pPr>
            <a:r>
              <a:rPr lang="en-US" sz="2400" b="1" dirty="0">
                <a:solidFill>
                  <a:srgbClr val="C00000"/>
                </a:solidFill>
                <a:latin typeface="Times New Roman" pitchFamily="18" charset="0"/>
                <a:cs typeface="Times New Roman" pitchFamily="18" charset="0"/>
              </a:rPr>
              <a:t>Unit – IV: Single Phase Transformers</a:t>
            </a:r>
          </a:p>
          <a:p>
            <a:pPr algn="just">
              <a:lnSpc>
                <a:spcPct val="100000"/>
              </a:lnSpc>
              <a:buNone/>
            </a:pPr>
            <a:r>
              <a:rPr lang="en-US" sz="2400" b="1" dirty="0">
                <a:latin typeface="Times New Roman" pitchFamily="18" charset="0"/>
                <a:cs typeface="Times New Roman" pitchFamily="18" charset="0"/>
              </a:rPr>
              <a:t>     Principle of operation, Constructional Details, Ideal Transformer and Practical Transformer, equivalent circuit,  Losses,  OC and SC Test, Efficiency and Regulation Calculations, Elementary treatment &amp; Simple problems.</a:t>
            </a:r>
          </a:p>
          <a:p>
            <a:pPr algn="just">
              <a:buNone/>
            </a:pPr>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1662603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86700" cy="878633"/>
          </a:xfrm>
        </p:spPr>
        <p:txBody>
          <a:bodyPr>
            <a:normAutofit fontScale="90000"/>
          </a:bodyPr>
          <a:lstStyle/>
          <a:p>
            <a:pPr algn="ctr"/>
            <a:br>
              <a:rPr lang="en-US" sz="3600" b="1" dirty="0">
                <a:solidFill>
                  <a:srgbClr val="C00000"/>
                </a:solidFill>
                <a:latin typeface="Times New Roman" pitchFamily="18" charset="0"/>
                <a:cs typeface="Times New Roman" pitchFamily="18" charset="0"/>
              </a:rPr>
            </a:br>
            <a:r>
              <a:rPr lang="en-US" sz="4000" b="1" dirty="0">
                <a:solidFill>
                  <a:srgbClr val="C00000"/>
                </a:solidFill>
                <a:latin typeface="Times New Roman" panose="02020603050405020304" pitchFamily="18" charset="0"/>
                <a:cs typeface="Times New Roman" panose="02020603050405020304" pitchFamily="18" charset="0"/>
              </a:rPr>
              <a:t>Type of Sources </a:t>
            </a:r>
            <a:br>
              <a:rPr lang="en-US" sz="3600" b="1" dirty="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30</a:t>
            </a:fld>
            <a:endParaRPr lang="en-US"/>
          </a:p>
        </p:txBody>
      </p:sp>
      <p:pic>
        <p:nvPicPr>
          <p:cNvPr id="6" name="Picture 5" descr="type1.jpg"/>
          <p:cNvPicPr>
            <a:picLocks noChangeAspect="1"/>
          </p:cNvPicPr>
          <p:nvPr/>
        </p:nvPicPr>
        <p:blipFill>
          <a:blip r:embed="rId2"/>
          <a:stretch>
            <a:fillRect/>
          </a:stretch>
        </p:blipFill>
        <p:spPr>
          <a:xfrm>
            <a:off x="457200" y="1066800"/>
            <a:ext cx="8382000" cy="5334000"/>
          </a:xfrm>
          <a:prstGeom prst="rect">
            <a:avLst/>
          </a:prstGeom>
        </p:spPr>
      </p:pic>
    </p:spTree>
    <p:extLst>
      <p:ext uri="{BB962C8B-B14F-4D97-AF65-F5344CB8AC3E}">
        <p14:creationId xmlns:p14="http://schemas.microsoft.com/office/powerpoint/2010/main" val="2802365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86700" cy="878633"/>
          </a:xfrm>
        </p:spPr>
        <p:txBody>
          <a:bodyPr>
            <a:normAutofit fontScale="90000"/>
          </a:bodyPr>
          <a:lstStyle/>
          <a:p>
            <a:pPr algn="ctr"/>
            <a:br>
              <a:rPr lang="en-US" sz="3600" b="1" dirty="0">
                <a:solidFill>
                  <a:srgbClr val="C00000"/>
                </a:solidFill>
                <a:latin typeface="Times New Roman" pitchFamily="18" charset="0"/>
                <a:cs typeface="Times New Roman" pitchFamily="18" charset="0"/>
              </a:rPr>
            </a:br>
            <a:br>
              <a:rPr lang="en-US" sz="3600" b="1" dirty="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31</a:t>
            </a:fld>
            <a:endParaRPr lang="en-US"/>
          </a:p>
        </p:txBody>
      </p:sp>
      <p:sp>
        <p:nvSpPr>
          <p:cNvPr id="5" name="Content Placeholder 4"/>
          <p:cNvSpPr>
            <a:spLocks noGrp="1"/>
          </p:cNvSpPr>
          <p:nvPr>
            <p:ph idx="1"/>
          </p:nvPr>
        </p:nvSpPr>
        <p:spPr>
          <a:xfrm>
            <a:off x="381000" y="304800"/>
            <a:ext cx="8382000" cy="5410200"/>
          </a:xfrm>
        </p:spPr>
        <p:txBody>
          <a:bodyPr>
            <a:noAutofit/>
          </a:bodyPr>
          <a:lstStyle/>
          <a:p>
            <a:pPr marL="0" indent="0" algn="ctr">
              <a:lnSpc>
                <a:spcPct val="10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Independent Voltage Source</a:t>
            </a: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According to voltage–current characteristics, Independent voltage source is expressed in ideal as well as practical case.</a:t>
            </a: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Ideal case: An ideal voltage source is a two terminal element in which the voltage V  is  completely independent  of the current I.</a:t>
            </a: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pic>
        <p:nvPicPr>
          <p:cNvPr id="6" name="Content Placeholder 4" descr="IMG_20190708_095039.jpg"/>
          <p:cNvPicPr>
            <a:picLocks noChangeAspect="1"/>
          </p:cNvPicPr>
          <p:nvPr/>
        </p:nvPicPr>
        <p:blipFill>
          <a:blip r:embed="rId2" cstate="print"/>
          <a:stretch>
            <a:fillRect/>
          </a:stretch>
        </p:blipFill>
        <p:spPr>
          <a:xfrm>
            <a:off x="685800" y="3352800"/>
            <a:ext cx="8039100" cy="2819400"/>
          </a:xfrm>
          <a:prstGeom prst="rect">
            <a:avLst/>
          </a:prstGeom>
        </p:spPr>
      </p:pic>
    </p:spTree>
    <p:extLst>
      <p:ext uri="{BB962C8B-B14F-4D97-AF65-F5344CB8AC3E}">
        <p14:creationId xmlns:p14="http://schemas.microsoft.com/office/powerpoint/2010/main" val="2802365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32</a:t>
            </a:fld>
            <a:endParaRPr lang="en-US"/>
          </a:p>
        </p:txBody>
      </p:sp>
      <p:pic>
        <p:nvPicPr>
          <p:cNvPr id="7" name="Content Placeholder 6" descr="IMG_20190708_095048.jpg"/>
          <p:cNvPicPr>
            <a:picLocks noGrp="1" noChangeAspect="1"/>
          </p:cNvPicPr>
          <p:nvPr>
            <p:ph idx="1"/>
          </p:nvPr>
        </p:nvPicPr>
        <p:blipFill>
          <a:blip r:embed="rId3" cstate="print"/>
          <a:stretch>
            <a:fillRect/>
          </a:stretch>
        </p:blipFill>
        <p:spPr>
          <a:xfrm>
            <a:off x="990600" y="304800"/>
            <a:ext cx="7848600" cy="2819400"/>
          </a:xfrm>
        </p:spPr>
      </p:pic>
      <p:sp>
        <p:nvSpPr>
          <p:cNvPr id="9" name="Rectangle 8"/>
          <p:cNvSpPr/>
          <p:nvPr/>
        </p:nvSpPr>
        <p:spPr>
          <a:xfrm>
            <a:off x="685800" y="3429000"/>
            <a:ext cx="8153400" cy="2445093"/>
          </a:xfrm>
          <a:prstGeom prst="rect">
            <a:avLst/>
          </a:prstGeom>
        </p:spPr>
        <p:txBody>
          <a:bodyPr wrap="square">
            <a:spAutoFit/>
          </a:bodyPr>
          <a:lstStyle/>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In practical voltage sources, the internal resistance is represented in series with the source, where voltage across the terminals falls as the current  through it increases. </a:t>
            </a:r>
          </a:p>
          <a:p>
            <a:pPr algn="just">
              <a:lnSpc>
                <a:spcPct val="130000"/>
              </a:lnSpc>
              <a:spcBef>
                <a:spcPts val="0"/>
              </a:spcBef>
              <a:buClr>
                <a:srgbClr val="C00000"/>
              </a:buClr>
              <a:buFont typeface="Wingdings" pitchFamily="2" charset="2"/>
              <a:buChar char="Ø"/>
            </a:pPr>
            <a:endParaRPr lang="en-US" sz="24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400" dirty="0">
              <a:latin typeface="Times New Roman" panose="02020603050405020304" pitchFamily="18" charset="0"/>
              <a:cs typeface="Times New Roman" panose="02020603050405020304" pitchFamily="18" charset="0"/>
            </a:endParaRPr>
          </a:p>
        </p:txBody>
      </p:sp>
      <p:graphicFrame>
        <p:nvGraphicFramePr>
          <p:cNvPr id="130050" name="Object 2"/>
          <p:cNvGraphicFramePr>
            <a:graphicFrameLocks noChangeAspect="1"/>
          </p:cNvGraphicFramePr>
          <p:nvPr/>
        </p:nvGraphicFramePr>
        <p:xfrm>
          <a:off x="3051175" y="5160963"/>
          <a:ext cx="3195638" cy="706437"/>
        </p:xfrm>
        <a:graphic>
          <a:graphicData uri="http://schemas.openxmlformats.org/presentationml/2006/ole">
            <mc:AlternateContent xmlns:mc="http://schemas.openxmlformats.org/markup-compatibility/2006">
              <mc:Choice xmlns:v="urn:schemas-microsoft-com:vml" Requires="v">
                <p:oleObj spid="_x0000_s7169" name="Equation" r:id="rId4" imgW="774364" imgH="228501" progId="Equation.3">
                  <p:embed/>
                </p:oleObj>
              </mc:Choice>
              <mc:Fallback>
                <p:oleObj name="Equation" r:id="rId4" imgW="774364" imgH="228501" progId="Equation.3">
                  <p:embed/>
                  <p:pic>
                    <p:nvPicPr>
                      <p:cNvPr id="130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175" y="5160963"/>
                        <a:ext cx="3195638" cy="706437"/>
                      </a:xfrm>
                      <a:prstGeom prst="rect">
                        <a:avLst/>
                      </a:prstGeom>
                      <a:solidFill>
                        <a:srgbClr val="FFFF00"/>
                      </a:solidFill>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33</a:t>
            </a:fld>
            <a:endParaRPr lang="en-US"/>
          </a:p>
        </p:txBody>
      </p:sp>
      <p:sp>
        <p:nvSpPr>
          <p:cNvPr id="5" name="Content Placeholder 4"/>
          <p:cNvSpPr>
            <a:spLocks noGrp="1"/>
          </p:cNvSpPr>
          <p:nvPr>
            <p:ph idx="1"/>
          </p:nvPr>
        </p:nvSpPr>
        <p:spPr>
          <a:xfrm>
            <a:off x="304800" y="457200"/>
            <a:ext cx="85344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Independent Current Source</a:t>
            </a: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According to voltage–current characteristics, Independent current source is expressed in ideal as well as practical case.</a:t>
            </a:r>
          </a:p>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An ideal constant source is a two-terminal element in which the current I  is  completely independent  of the  voltage V across it terminals.</a:t>
            </a: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pic>
        <p:nvPicPr>
          <p:cNvPr id="6" name="Content Placeholder 6" descr="IMG_20190708_095056.jpg"/>
          <p:cNvPicPr>
            <a:picLocks noChangeAspect="1"/>
          </p:cNvPicPr>
          <p:nvPr/>
        </p:nvPicPr>
        <p:blipFill>
          <a:blip r:embed="rId2" cstate="print"/>
          <a:stretch>
            <a:fillRect/>
          </a:stretch>
        </p:blipFill>
        <p:spPr>
          <a:xfrm>
            <a:off x="1371600" y="3733800"/>
            <a:ext cx="7010400" cy="2362200"/>
          </a:xfrm>
          <a:prstGeom prst="rect">
            <a:avLst/>
          </a:prstGeom>
        </p:spPr>
      </p:pic>
    </p:spTree>
    <p:extLst>
      <p:ext uri="{BB962C8B-B14F-4D97-AF65-F5344CB8AC3E}">
        <p14:creationId xmlns:p14="http://schemas.microsoft.com/office/powerpoint/2010/main" val="2802365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34</a:t>
            </a:fld>
            <a:endParaRPr lang="en-US"/>
          </a:p>
        </p:txBody>
      </p:sp>
      <p:pic>
        <p:nvPicPr>
          <p:cNvPr id="6" name="Content Placeholder 5" descr="IMG_20190708_095101.jpg"/>
          <p:cNvPicPr>
            <a:picLocks noGrp="1" noChangeAspect="1"/>
          </p:cNvPicPr>
          <p:nvPr>
            <p:ph idx="1"/>
          </p:nvPr>
        </p:nvPicPr>
        <p:blipFill>
          <a:blip r:embed="rId3" cstate="print"/>
          <a:stretch>
            <a:fillRect/>
          </a:stretch>
        </p:blipFill>
        <p:spPr>
          <a:xfrm>
            <a:off x="990600" y="381000"/>
            <a:ext cx="7527418" cy="3203575"/>
          </a:xfrm>
        </p:spPr>
      </p:pic>
      <p:sp>
        <p:nvSpPr>
          <p:cNvPr id="8" name="Rectangle 7"/>
          <p:cNvSpPr/>
          <p:nvPr/>
        </p:nvSpPr>
        <p:spPr>
          <a:xfrm>
            <a:off x="609600" y="3657600"/>
            <a:ext cx="7848600" cy="1532727"/>
          </a:xfrm>
          <a:prstGeom prst="rect">
            <a:avLst/>
          </a:prstGeom>
        </p:spPr>
        <p:txBody>
          <a:bodyPr wrap="square">
            <a:spAutoFit/>
          </a:bodyPr>
          <a:lstStyle/>
          <a:p>
            <a:pPr algn="just">
              <a:lnSpc>
                <a:spcPct val="130000"/>
              </a:lnSpc>
              <a:spcBef>
                <a:spcPts val="0"/>
              </a:spcBef>
              <a:buClr>
                <a:srgbClr val="C00000"/>
              </a:buClr>
              <a:buFont typeface="Wingdings" pitchFamily="2" charset="2"/>
              <a:buChar char="Ø"/>
            </a:pPr>
            <a:r>
              <a:rPr lang="en-US" sz="2400" b="1" dirty="0">
                <a:latin typeface="Times New Roman" panose="02020603050405020304" pitchFamily="18" charset="0"/>
                <a:cs typeface="Times New Roman" panose="02020603050405020304" pitchFamily="18" charset="0"/>
              </a:rPr>
              <a:t>In practical current sources, the resistance is in parallel with the source, where magnitude of current falls as the voltage across its terminals  increases. </a:t>
            </a:r>
            <a:endParaRPr lang="en-US" sz="2400" dirty="0">
              <a:latin typeface="Times New Roman" panose="02020603050405020304" pitchFamily="18" charset="0"/>
              <a:cs typeface="Times New Roman" panose="02020603050405020304" pitchFamily="18" charset="0"/>
            </a:endParaRPr>
          </a:p>
        </p:txBody>
      </p:sp>
      <p:graphicFrame>
        <p:nvGraphicFramePr>
          <p:cNvPr id="131074" name="Object 2"/>
          <p:cNvGraphicFramePr>
            <a:graphicFrameLocks noChangeAspect="1"/>
          </p:cNvGraphicFramePr>
          <p:nvPr/>
        </p:nvGraphicFramePr>
        <p:xfrm>
          <a:off x="3376613" y="5181600"/>
          <a:ext cx="2724150" cy="1217613"/>
        </p:xfrm>
        <a:graphic>
          <a:graphicData uri="http://schemas.openxmlformats.org/presentationml/2006/ole">
            <mc:AlternateContent xmlns:mc="http://schemas.openxmlformats.org/markup-compatibility/2006">
              <mc:Choice xmlns:v="urn:schemas-microsoft-com:vml" Requires="v">
                <p:oleObj spid="_x0000_s8193" name="Equation" r:id="rId4" imgW="660113" imgH="393529" progId="Equation.3">
                  <p:embed/>
                </p:oleObj>
              </mc:Choice>
              <mc:Fallback>
                <p:oleObj name="Equation" r:id="rId4" imgW="660113" imgH="393529" progId="Equation.3">
                  <p:embed/>
                  <p:pic>
                    <p:nvPicPr>
                      <p:cNvPr id="131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6613" y="5181600"/>
                        <a:ext cx="2724150" cy="1217613"/>
                      </a:xfrm>
                      <a:prstGeom prst="rect">
                        <a:avLst/>
                      </a:prstGeom>
                      <a:solidFill>
                        <a:srgbClr val="FFFF00"/>
                      </a:solidFill>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35</a:t>
            </a:fld>
            <a:endParaRPr lang="en-US"/>
          </a:p>
        </p:txBody>
      </p:sp>
      <p:sp>
        <p:nvSpPr>
          <p:cNvPr id="5" name="Content Placeholder 4"/>
          <p:cNvSpPr>
            <a:spLocks noGrp="1"/>
          </p:cNvSpPr>
          <p:nvPr>
            <p:ph idx="1"/>
          </p:nvPr>
        </p:nvSpPr>
        <p:spPr>
          <a:xfrm>
            <a:off x="304800" y="457200"/>
            <a:ext cx="85344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Source Transformation</a:t>
            </a: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Performing a source transformation consists of using Ohm's law to take an existing voltage source in series with a resistance, and replacing it with a current source in parallel with the same resistance, or vice versa. </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The transformed sources are considered identical and can be substituted for one another in a circuit.</a:t>
            </a:r>
          </a:p>
        </p:txBody>
      </p:sp>
    </p:spTree>
    <p:extLst>
      <p:ext uri="{BB962C8B-B14F-4D97-AF65-F5344CB8AC3E}">
        <p14:creationId xmlns:p14="http://schemas.microsoft.com/office/powerpoint/2010/main" val="2802365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09600"/>
            <a:ext cx="7886700" cy="5567363"/>
          </a:xfrm>
        </p:spPr>
        <p:txBody>
          <a:bodyPr/>
          <a:lstStyle/>
          <a:p>
            <a:pPr marL="514350" indent="-514350">
              <a:buFont typeface="+mj-lt"/>
              <a:buAutoNum type="romanUcPeriod"/>
            </a:pPr>
            <a:r>
              <a:rPr lang="en-US" sz="2600" b="1" dirty="0">
                <a:solidFill>
                  <a:srgbClr val="000066"/>
                </a:solidFill>
                <a:latin typeface="Times New Roman" pitchFamily="18" charset="0"/>
                <a:cs typeface="Times New Roman" pitchFamily="18" charset="0"/>
              </a:rPr>
              <a:t>Voltage Source to Current Source:</a:t>
            </a:r>
          </a:p>
          <a:p>
            <a:pPr marL="514350" indent="-514350">
              <a:buNone/>
            </a:pPr>
            <a:endParaRPr lang="en-US" dirty="0"/>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36</a:t>
            </a:fld>
            <a:endParaRPr lang="en-US"/>
          </a:p>
        </p:txBody>
      </p:sp>
      <p:pic>
        <p:nvPicPr>
          <p:cNvPr id="5" name="Picture 4" descr="VtoI-source-transformation.gif"/>
          <p:cNvPicPr>
            <a:picLocks noChangeAspect="1"/>
          </p:cNvPicPr>
          <p:nvPr/>
        </p:nvPicPr>
        <p:blipFill>
          <a:blip r:embed="rId2"/>
          <a:stretch>
            <a:fillRect/>
          </a:stretch>
        </p:blipFill>
        <p:spPr>
          <a:xfrm>
            <a:off x="838200" y="1333551"/>
            <a:ext cx="7086600" cy="3009849"/>
          </a:xfrm>
          <a:prstGeom prst="rect">
            <a:avLst/>
          </a:prstGeom>
        </p:spPr>
      </p:pic>
      <p:sp>
        <p:nvSpPr>
          <p:cNvPr id="6" name="Rectangle 5"/>
          <p:cNvSpPr/>
          <p:nvPr/>
        </p:nvSpPr>
        <p:spPr>
          <a:xfrm>
            <a:off x="685800" y="4495800"/>
            <a:ext cx="7772400" cy="1532727"/>
          </a:xfrm>
          <a:prstGeom prst="rect">
            <a:avLst/>
          </a:prstGeom>
        </p:spPr>
        <p:txBody>
          <a:bodyPr wrap="square">
            <a:spAutoFit/>
          </a:bodyPr>
          <a:lstStyle/>
          <a:p>
            <a:pPr marL="0" indent="0" algn="just">
              <a:lnSpc>
                <a:spcPct val="130000"/>
              </a:lnSpc>
              <a:spcBef>
                <a:spcPts val="0"/>
              </a:spcBef>
              <a:buClr>
                <a:srgbClr val="C00000"/>
              </a:buClr>
              <a:buNone/>
            </a:pPr>
            <a:r>
              <a:rPr lang="en-IN" altLang="en-US" sz="2400" b="1" dirty="0">
                <a:solidFill>
                  <a:srgbClr val="C00000"/>
                </a:solidFill>
                <a:latin typeface="Times New Roman" pitchFamily="18" charset="0"/>
                <a:cs typeface="Times New Roman" pitchFamily="18" charset="0"/>
              </a:rPr>
              <a:t>Pro.7</a:t>
            </a:r>
            <a:r>
              <a:rPr lang="en-IN" altLang="en-US" sz="2400" b="1" dirty="0">
                <a:solidFill>
                  <a:srgbClr val="000066"/>
                </a:solidFill>
                <a:latin typeface="Times New Roman" pitchFamily="18" charset="0"/>
                <a:cs typeface="Times New Roman" pitchFamily="18" charset="0"/>
              </a:rPr>
              <a:t>: </a:t>
            </a:r>
            <a:r>
              <a:rPr lang="en-US" altLang="en-US" sz="2400" b="1" dirty="0">
                <a:solidFill>
                  <a:srgbClr val="000066"/>
                </a:solidFill>
                <a:latin typeface="Times New Roman" pitchFamily="18" charset="0"/>
                <a:cs typeface="Times New Roman" pitchFamily="18" charset="0"/>
              </a:rPr>
              <a:t> </a:t>
            </a:r>
            <a:r>
              <a:rPr lang="en-US" altLang="en-US" sz="2400" b="1" dirty="0">
                <a:latin typeface="Times New Roman" pitchFamily="18" charset="0"/>
                <a:cs typeface="Times New Roman" pitchFamily="18" charset="0"/>
              </a:rPr>
              <a:t>A voltage source 24 V, is connected in series with the 10 </a:t>
            </a:r>
            <a:r>
              <a:rPr lang="el-GR" altLang="en-US" sz="2400" b="1" dirty="0">
                <a:latin typeface="Times New Roman" pitchFamily="18" charset="0"/>
                <a:cs typeface="Times New Roman" pitchFamily="18" charset="0"/>
              </a:rPr>
              <a:t>Ώ</a:t>
            </a:r>
            <a:r>
              <a:rPr lang="en-US" altLang="en-US" sz="2400" b="1" dirty="0">
                <a:latin typeface="Times New Roman" pitchFamily="18" charset="0"/>
                <a:cs typeface="Times New Roman" pitchFamily="18" charset="0"/>
              </a:rPr>
              <a:t>  resistor. Determine the  current source and find the current in 5</a:t>
            </a:r>
            <a:r>
              <a:rPr lang="el-GR" altLang="en-US" sz="2400" b="1" dirty="0">
                <a:latin typeface="Times New Roman" pitchFamily="18" charset="0"/>
                <a:cs typeface="Times New Roman" pitchFamily="18" charset="0"/>
              </a:rPr>
              <a:t>Ώ</a:t>
            </a:r>
            <a:r>
              <a:rPr lang="en-US" altLang="en-US" sz="2400" b="1" dirty="0">
                <a:latin typeface="Times New Roman" pitchFamily="18" charset="0"/>
                <a:cs typeface="Times New Roman" pitchFamily="18" charset="0"/>
              </a:rPr>
              <a:t> load resistor.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37</a:t>
            </a:fld>
            <a:endParaRPr lang="en-US"/>
          </a:p>
        </p:txBody>
      </p:sp>
      <p:pic>
        <p:nvPicPr>
          <p:cNvPr id="4" name="Picture 3" descr="7.jpg"/>
          <p:cNvPicPr>
            <a:picLocks noChangeAspect="1"/>
          </p:cNvPicPr>
          <p:nvPr/>
        </p:nvPicPr>
        <p:blipFill>
          <a:blip r:embed="rId2" cstate="print"/>
          <a:stretch>
            <a:fillRect/>
          </a:stretch>
        </p:blipFill>
        <p:spPr>
          <a:xfrm>
            <a:off x="457200" y="457200"/>
            <a:ext cx="8305800" cy="58673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09600"/>
            <a:ext cx="7886700" cy="5567363"/>
          </a:xfrm>
        </p:spPr>
        <p:txBody>
          <a:bodyPr/>
          <a:lstStyle/>
          <a:p>
            <a:pPr marL="571500" indent="-571500">
              <a:buFont typeface="+mj-lt"/>
              <a:buAutoNum type="romanUcPeriod" startAt="2"/>
            </a:pPr>
            <a:r>
              <a:rPr lang="en-US" sz="2600" b="1" dirty="0">
                <a:solidFill>
                  <a:srgbClr val="000066"/>
                </a:solidFill>
                <a:latin typeface="Times New Roman" pitchFamily="18" charset="0"/>
                <a:cs typeface="Times New Roman" pitchFamily="18" charset="0"/>
              </a:rPr>
              <a:t>Current Source to Voltage Source:</a:t>
            </a:r>
          </a:p>
          <a:p>
            <a:pPr marL="514350" indent="-514350">
              <a:buNone/>
            </a:pPr>
            <a:endParaRPr lang="en-US" dirty="0"/>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38</a:t>
            </a:fld>
            <a:endParaRPr lang="en-US"/>
          </a:p>
        </p:txBody>
      </p:sp>
      <p:sp>
        <p:nvSpPr>
          <p:cNvPr id="6" name="Rectangle 5"/>
          <p:cNvSpPr/>
          <p:nvPr/>
        </p:nvSpPr>
        <p:spPr>
          <a:xfrm>
            <a:off x="685800" y="4648200"/>
            <a:ext cx="7772400" cy="1532727"/>
          </a:xfrm>
          <a:prstGeom prst="rect">
            <a:avLst/>
          </a:prstGeom>
        </p:spPr>
        <p:txBody>
          <a:bodyPr wrap="square">
            <a:spAutoFit/>
          </a:bodyPr>
          <a:lstStyle/>
          <a:p>
            <a:pPr marL="0" indent="0" algn="just">
              <a:lnSpc>
                <a:spcPct val="130000"/>
              </a:lnSpc>
              <a:spcBef>
                <a:spcPts val="0"/>
              </a:spcBef>
              <a:buClr>
                <a:srgbClr val="C00000"/>
              </a:buClr>
              <a:buNone/>
            </a:pPr>
            <a:r>
              <a:rPr lang="en-IN" altLang="en-US" sz="2400" b="1" dirty="0">
                <a:solidFill>
                  <a:srgbClr val="C00000"/>
                </a:solidFill>
                <a:latin typeface="Times New Roman" pitchFamily="18" charset="0"/>
                <a:cs typeface="Times New Roman" pitchFamily="18" charset="0"/>
              </a:rPr>
              <a:t>Pro.8</a:t>
            </a:r>
            <a:r>
              <a:rPr lang="en-IN" altLang="en-US" sz="2400" b="1" dirty="0">
                <a:solidFill>
                  <a:srgbClr val="000066"/>
                </a:solidFill>
                <a:latin typeface="Times New Roman" pitchFamily="18" charset="0"/>
                <a:cs typeface="Times New Roman" pitchFamily="18" charset="0"/>
              </a:rPr>
              <a:t>: </a:t>
            </a:r>
            <a:r>
              <a:rPr lang="en-US" altLang="en-US" sz="2400" b="1" dirty="0">
                <a:solidFill>
                  <a:srgbClr val="000066"/>
                </a:solidFill>
                <a:latin typeface="Times New Roman" pitchFamily="18" charset="0"/>
                <a:cs typeface="Times New Roman" pitchFamily="18" charset="0"/>
              </a:rPr>
              <a:t> </a:t>
            </a:r>
            <a:r>
              <a:rPr lang="en-US" altLang="en-US" sz="2400" b="1" dirty="0">
                <a:latin typeface="Times New Roman" pitchFamily="18" charset="0"/>
                <a:cs typeface="Times New Roman" pitchFamily="18" charset="0"/>
              </a:rPr>
              <a:t>A Current source 9A, is connected in parallel with the 6 </a:t>
            </a:r>
            <a:r>
              <a:rPr lang="el-GR" altLang="en-US" sz="2400" b="1" dirty="0">
                <a:latin typeface="Times New Roman" pitchFamily="18" charset="0"/>
                <a:cs typeface="Times New Roman" pitchFamily="18" charset="0"/>
              </a:rPr>
              <a:t>Ώ</a:t>
            </a:r>
            <a:r>
              <a:rPr lang="en-US" altLang="en-US" sz="2400" b="1" dirty="0">
                <a:latin typeface="Times New Roman" pitchFamily="18" charset="0"/>
                <a:cs typeface="Times New Roman" pitchFamily="18" charset="0"/>
              </a:rPr>
              <a:t>  resistor. Determine the  voltage source and find the voltage drop across the 4 </a:t>
            </a:r>
            <a:r>
              <a:rPr lang="el-GR" altLang="en-US" sz="2400" b="1" dirty="0">
                <a:latin typeface="Times New Roman" pitchFamily="18" charset="0"/>
                <a:cs typeface="Times New Roman" pitchFamily="18" charset="0"/>
              </a:rPr>
              <a:t>Ώ</a:t>
            </a:r>
            <a:r>
              <a:rPr lang="en-US" altLang="en-US" sz="2400" b="1" dirty="0">
                <a:latin typeface="Times New Roman" pitchFamily="18" charset="0"/>
                <a:cs typeface="Times New Roman" pitchFamily="18" charset="0"/>
              </a:rPr>
              <a:t> load resistor.</a:t>
            </a:r>
          </a:p>
        </p:txBody>
      </p:sp>
      <p:pic>
        <p:nvPicPr>
          <p:cNvPr id="7" name="Picture 6" descr="i to v.jpg"/>
          <p:cNvPicPr>
            <a:picLocks noChangeAspect="1"/>
          </p:cNvPicPr>
          <p:nvPr/>
        </p:nvPicPr>
        <p:blipFill>
          <a:blip r:embed="rId2"/>
          <a:stretch>
            <a:fillRect/>
          </a:stretch>
        </p:blipFill>
        <p:spPr>
          <a:xfrm>
            <a:off x="1066800" y="1219200"/>
            <a:ext cx="6781800" cy="3276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39</a:t>
            </a:fld>
            <a:endParaRPr lang="en-US"/>
          </a:p>
        </p:txBody>
      </p:sp>
      <p:pic>
        <p:nvPicPr>
          <p:cNvPr id="3" name="Picture 2" descr="8.jpg"/>
          <p:cNvPicPr>
            <a:picLocks noChangeAspect="1"/>
          </p:cNvPicPr>
          <p:nvPr/>
        </p:nvPicPr>
        <p:blipFill>
          <a:blip r:embed="rId2" cstate="print"/>
          <a:stretch>
            <a:fillRect/>
          </a:stretch>
        </p:blipFill>
        <p:spPr>
          <a:xfrm>
            <a:off x="609600" y="533400"/>
            <a:ext cx="8077200" cy="5715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a:t>
            </a:fld>
            <a:endParaRPr lang="en-US"/>
          </a:p>
        </p:txBody>
      </p:sp>
      <p:sp>
        <p:nvSpPr>
          <p:cNvPr id="5" name="Content Placeholder 4"/>
          <p:cNvSpPr>
            <a:spLocks noGrp="1"/>
          </p:cNvSpPr>
          <p:nvPr>
            <p:ph idx="1"/>
          </p:nvPr>
        </p:nvSpPr>
        <p:spPr>
          <a:xfrm>
            <a:off x="457200" y="533400"/>
            <a:ext cx="8153400" cy="5029200"/>
          </a:xfrm>
        </p:spPr>
        <p:txBody>
          <a:bodyPr>
            <a:noAutofit/>
          </a:bodyPr>
          <a:lstStyle/>
          <a:p>
            <a:pPr algn="just">
              <a:buNone/>
            </a:pPr>
            <a:endParaRPr lang="en-US" sz="1800" b="1" dirty="0">
              <a:latin typeface="Times New Roman" pitchFamily="18" charset="0"/>
              <a:cs typeface="Times New Roman" pitchFamily="18" charset="0"/>
            </a:endParaRPr>
          </a:p>
          <a:p>
            <a:pPr algn="just">
              <a:lnSpc>
                <a:spcPct val="100000"/>
              </a:lnSpc>
              <a:buFont typeface="Wingdings" pitchFamily="2" charset="2"/>
              <a:buChar char="Ø"/>
            </a:pPr>
            <a:r>
              <a:rPr lang="en-US" sz="2200" b="1" dirty="0">
                <a:solidFill>
                  <a:srgbClr val="C00000"/>
                </a:solidFill>
                <a:latin typeface="Times New Roman" pitchFamily="18" charset="0"/>
                <a:cs typeface="Times New Roman" pitchFamily="18" charset="0"/>
              </a:rPr>
              <a:t>Unit – V: Three phase Circuits and three phase induction motors</a:t>
            </a:r>
          </a:p>
          <a:p>
            <a:pPr algn="just">
              <a:lnSpc>
                <a:spcPct val="100000"/>
              </a:lnSpc>
              <a:buNone/>
            </a:pPr>
            <a:r>
              <a:rPr lang="en-US" sz="2200" b="1" dirty="0">
                <a:latin typeface="Times New Roman" pitchFamily="18" charset="0"/>
                <a:cs typeface="Times New Roman" pitchFamily="18" charset="0"/>
              </a:rPr>
              <a:t>    Three phase circuits – phase sequence, Star and delta connection, Relation between line and phase voltages and currents in a balanced system.</a:t>
            </a:r>
          </a:p>
          <a:p>
            <a:pPr algn="just">
              <a:lnSpc>
                <a:spcPct val="100000"/>
              </a:lnSpc>
              <a:buNone/>
            </a:pPr>
            <a:r>
              <a:rPr lang="en-US" sz="2200" b="1" dirty="0">
                <a:latin typeface="Times New Roman" pitchFamily="18" charset="0"/>
                <a:cs typeface="Times New Roman" pitchFamily="18" charset="0"/>
              </a:rPr>
              <a:t>     Three phase induction motor: Principle of operation, Construction, Types, Problems on slip, rotor frequency, rotor </a:t>
            </a:r>
            <a:r>
              <a:rPr lang="en-US" sz="2200" b="1" dirty="0" err="1">
                <a:latin typeface="Times New Roman" pitchFamily="18" charset="0"/>
                <a:cs typeface="Times New Roman" pitchFamily="18" charset="0"/>
              </a:rPr>
              <a:t>emf</a:t>
            </a:r>
            <a:r>
              <a:rPr lang="en-US" sz="2200" b="1" dirty="0">
                <a:latin typeface="Times New Roman" pitchFamily="18" charset="0"/>
                <a:cs typeface="Times New Roman" pitchFamily="18" charset="0"/>
              </a:rPr>
              <a:t> and torque.</a:t>
            </a:r>
          </a:p>
          <a:p>
            <a:pPr algn="just">
              <a:lnSpc>
                <a:spcPct val="100000"/>
              </a:lnSpc>
              <a:spcBef>
                <a:spcPts val="600"/>
              </a:spcBef>
              <a:buNone/>
            </a:pPr>
            <a:endParaRPr lang="en-US" sz="2200" b="1" dirty="0">
              <a:latin typeface="Times New Roman" pitchFamily="18" charset="0"/>
              <a:cs typeface="Times New Roman" pitchFamily="18" charset="0"/>
            </a:endParaRPr>
          </a:p>
          <a:p>
            <a:pPr algn="just">
              <a:lnSpc>
                <a:spcPct val="100000"/>
              </a:lnSpc>
              <a:buFont typeface="Wingdings" pitchFamily="2" charset="2"/>
              <a:buChar char="Ø"/>
            </a:pPr>
            <a:r>
              <a:rPr lang="en-US" sz="2200" b="1" dirty="0">
                <a:solidFill>
                  <a:srgbClr val="C00000"/>
                </a:solidFill>
                <a:latin typeface="Times New Roman" pitchFamily="18" charset="0"/>
                <a:cs typeface="Times New Roman" pitchFamily="18" charset="0"/>
              </a:rPr>
              <a:t>Unit – VI: Basic Instruments</a:t>
            </a:r>
          </a:p>
          <a:p>
            <a:pPr algn="just">
              <a:lnSpc>
                <a:spcPct val="100000"/>
              </a:lnSpc>
              <a:buNone/>
            </a:pPr>
            <a:r>
              <a:rPr lang="en-US" sz="2200" b="1" dirty="0">
                <a:latin typeface="Times New Roman" pitchFamily="18" charset="0"/>
                <a:cs typeface="Times New Roman" pitchFamily="18" charset="0"/>
              </a:rPr>
              <a:t>     Introduction, classification of instruments, Operating principles, Essential features of measuring instruments, Permanent Magnet Moving coil (PMMC) instruments, Moving Iron (MI) instruments, Extension of Ammeter and voltmeter ranges.</a:t>
            </a:r>
          </a:p>
          <a:p>
            <a:pPr algn="just">
              <a:lnSpc>
                <a:spcPct val="130000"/>
              </a:lnSpc>
              <a:spcBef>
                <a:spcPts val="0"/>
              </a:spcBef>
              <a:buClr>
                <a:srgbClr val="C00000"/>
              </a:buClr>
              <a:buFont typeface="Wingdings" pitchFamily="2" charset="2"/>
              <a:buChar char="Ø"/>
            </a:pPr>
            <a:endParaRPr lang="en-US" sz="1200" b="1" dirty="0">
              <a:latin typeface="Times New Roman" pitchFamily="18" charset="0"/>
              <a:cs typeface="Times New Roman" pitchFamily="18" charset="0"/>
            </a:endParaRPr>
          </a:p>
        </p:txBody>
      </p:sp>
    </p:spTree>
    <p:extLst>
      <p:ext uri="{BB962C8B-B14F-4D97-AF65-F5344CB8AC3E}">
        <p14:creationId xmlns:p14="http://schemas.microsoft.com/office/powerpoint/2010/main" val="1662603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40</a:t>
            </a:fld>
            <a:endParaRPr lang="en-US"/>
          </a:p>
        </p:txBody>
      </p:sp>
      <p:sp>
        <p:nvSpPr>
          <p:cNvPr id="5" name="Content Placeholder 4"/>
          <p:cNvSpPr>
            <a:spLocks noGrp="1"/>
          </p:cNvSpPr>
          <p:nvPr>
            <p:ph idx="1"/>
          </p:nvPr>
        </p:nvSpPr>
        <p:spPr>
          <a:xfrm>
            <a:off x="304800" y="381000"/>
            <a:ext cx="85344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Network Elements</a:t>
            </a:r>
            <a:endParaRPr lang="en-US" sz="32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Network elements may be classified into four groups</a:t>
            </a:r>
          </a:p>
          <a:p>
            <a:pPr marL="571500" indent="-571500" algn="just">
              <a:lnSpc>
                <a:spcPct val="130000"/>
              </a:lnSpc>
              <a:spcBef>
                <a:spcPts val="0"/>
              </a:spcBef>
              <a:buClr>
                <a:srgbClr val="C00000"/>
              </a:buClr>
              <a:buAutoNum type="romanLcPeriod"/>
            </a:pPr>
            <a:r>
              <a:rPr lang="en-US" sz="2800" b="1" dirty="0">
                <a:latin typeface="Times New Roman" panose="02020603050405020304" pitchFamily="18" charset="0"/>
                <a:cs typeface="Times New Roman" panose="02020603050405020304" pitchFamily="18" charset="0"/>
              </a:rPr>
              <a:t>Active and Passive : Voltage source and current source, resistors, capacitors and inductors.</a:t>
            </a:r>
          </a:p>
          <a:p>
            <a:pPr marL="571500" indent="-571500" algn="just">
              <a:lnSpc>
                <a:spcPct val="100000"/>
              </a:lnSpc>
              <a:spcBef>
                <a:spcPts val="0"/>
              </a:spcBef>
              <a:buClr>
                <a:srgbClr val="C00000"/>
              </a:buClr>
              <a:buAutoNum type="romanLcPeriod"/>
            </a:pPr>
            <a:endParaRPr lang="en-US" sz="2800" b="1" dirty="0">
              <a:latin typeface="Times New Roman" panose="02020603050405020304" pitchFamily="18" charset="0"/>
              <a:cs typeface="Times New Roman" panose="02020603050405020304" pitchFamily="18" charset="0"/>
            </a:endParaRPr>
          </a:p>
          <a:p>
            <a:pPr marL="571500" indent="-571500" algn="just">
              <a:lnSpc>
                <a:spcPct val="130000"/>
              </a:lnSpc>
              <a:spcBef>
                <a:spcPts val="0"/>
              </a:spcBef>
              <a:buClr>
                <a:srgbClr val="C00000"/>
              </a:buClr>
              <a:buAutoNum type="romanLcPeriod"/>
            </a:pPr>
            <a:r>
              <a:rPr lang="en-US" sz="2800" b="1" dirty="0">
                <a:latin typeface="Times New Roman" panose="02020603050405020304" pitchFamily="18" charset="0"/>
                <a:cs typeface="Times New Roman" panose="02020603050405020304" pitchFamily="18" charset="0"/>
              </a:rPr>
              <a:t>Unilateral and bilateral : Diodes and Rectifiers</a:t>
            </a:r>
          </a:p>
          <a:p>
            <a:pPr marL="571500" indent="-571500" algn="just">
              <a:lnSpc>
                <a:spcPct val="100000"/>
              </a:lnSpc>
              <a:spcBef>
                <a:spcPts val="0"/>
              </a:spcBef>
              <a:buClr>
                <a:srgbClr val="C00000"/>
              </a:buClr>
              <a:buAutoNum type="romanLcPeriod"/>
            </a:pPr>
            <a:endParaRPr lang="en-US" sz="2800" b="1" dirty="0">
              <a:latin typeface="Times New Roman" panose="02020603050405020304" pitchFamily="18" charset="0"/>
              <a:cs typeface="Times New Roman" panose="02020603050405020304" pitchFamily="18" charset="0"/>
            </a:endParaRPr>
          </a:p>
          <a:p>
            <a:pPr marL="571500" indent="-571500" algn="just">
              <a:lnSpc>
                <a:spcPct val="130000"/>
              </a:lnSpc>
              <a:spcBef>
                <a:spcPts val="0"/>
              </a:spcBef>
              <a:buClr>
                <a:srgbClr val="C00000"/>
              </a:buClr>
              <a:buAutoNum type="romanLcPeriod"/>
            </a:pPr>
            <a:r>
              <a:rPr lang="en-US" sz="2800" b="1" dirty="0">
                <a:latin typeface="Times New Roman" panose="02020603050405020304" pitchFamily="18" charset="0"/>
                <a:cs typeface="Times New Roman" panose="02020603050405020304" pitchFamily="18" charset="0"/>
              </a:rPr>
              <a:t>Linear and non-linear: V=IR</a:t>
            </a:r>
          </a:p>
          <a:p>
            <a:pPr marL="571500" indent="-571500" algn="just">
              <a:lnSpc>
                <a:spcPct val="100000"/>
              </a:lnSpc>
              <a:spcBef>
                <a:spcPts val="0"/>
              </a:spcBef>
              <a:buClr>
                <a:srgbClr val="C00000"/>
              </a:buClr>
              <a:buAutoNum type="romanLcPeriod"/>
            </a:pPr>
            <a:endParaRPr lang="en-US" sz="2800" b="1" dirty="0">
              <a:latin typeface="Times New Roman" panose="02020603050405020304" pitchFamily="18" charset="0"/>
              <a:cs typeface="Times New Roman" panose="02020603050405020304" pitchFamily="18" charset="0"/>
            </a:endParaRPr>
          </a:p>
          <a:p>
            <a:pPr marL="571500" indent="-571500" algn="just">
              <a:lnSpc>
                <a:spcPct val="130000"/>
              </a:lnSpc>
              <a:spcBef>
                <a:spcPts val="0"/>
              </a:spcBef>
              <a:buClr>
                <a:srgbClr val="C00000"/>
              </a:buClr>
              <a:buAutoNum type="romanLcPeriod"/>
            </a:pPr>
            <a:r>
              <a:rPr lang="en-US" sz="2800" b="1" dirty="0">
                <a:latin typeface="Times New Roman" panose="02020603050405020304" pitchFamily="18" charset="0"/>
                <a:cs typeface="Times New Roman" panose="02020603050405020304" pitchFamily="18" charset="0"/>
              </a:rPr>
              <a:t>Lumped and distributive: resistors and capacitor and inductors and transmission lines.</a:t>
            </a:r>
          </a:p>
        </p:txBody>
      </p:sp>
    </p:spTree>
    <p:extLst>
      <p:ext uri="{BB962C8B-B14F-4D97-AF65-F5344CB8AC3E}">
        <p14:creationId xmlns:p14="http://schemas.microsoft.com/office/powerpoint/2010/main" val="3619001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41</a:t>
            </a:fld>
            <a:endParaRPr lang="en-US"/>
          </a:p>
        </p:txBody>
      </p:sp>
      <p:sp>
        <p:nvSpPr>
          <p:cNvPr id="5" name="Content Placeholder 4"/>
          <p:cNvSpPr>
            <a:spLocks noGrp="1"/>
          </p:cNvSpPr>
          <p:nvPr>
            <p:ph idx="1"/>
          </p:nvPr>
        </p:nvSpPr>
        <p:spPr>
          <a:xfrm>
            <a:off x="533400" y="762000"/>
            <a:ext cx="81534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V-I Relationship for Passive Elements</a:t>
            </a:r>
            <a:endParaRPr lang="en-US" sz="32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A passive element is an electrical component that does not generate power, but instead dissipates, stores, and/or releases it.</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dirty="0"/>
              <a:t> </a:t>
            </a:r>
            <a:r>
              <a:rPr lang="en-US" sz="2800" b="1" dirty="0">
                <a:latin typeface="Times New Roman" pitchFamily="18" charset="0"/>
                <a:cs typeface="Times New Roman" pitchFamily="18" charset="0"/>
              </a:rPr>
              <a:t>Passive elements include resistances, capacitors, and coils (also called inductors). </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3619001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42</a:t>
            </a:fld>
            <a:endParaRPr lang="en-US"/>
          </a:p>
        </p:txBody>
      </p:sp>
      <p:sp>
        <p:nvSpPr>
          <p:cNvPr id="5" name="Content Placeholder 4"/>
          <p:cNvSpPr>
            <a:spLocks noGrp="1"/>
          </p:cNvSpPr>
          <p:nvPr>
            <p:ph idx="1"/>
          </p:nvPr>
        </p:nvSpPr>
        <p:spPr>
          <a:xfrm>
            <a:off x="457200" y="457200"/>
            <a:ext cx="82296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Resistor</a:t>
            </a:r>
            <a:endParaRPr lang="en-US" sz="32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The property of a material to restrict the flow of electrons is called resistor, denoted by R.</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dirty="0"/>
              <a:t> </a:t>
            </a:r>
            <a:r>
              <a:rPr lang="en-US" sz="2800" b="1" dirty="0">
                <a:latin typeface="Times New Roman" pitchFamily="18" charset="0"/>
                <a:cs typeface="Times New Roman" pitchFamily="18" charset="0"/>
              </a:rPr>
              <a:t>The unit of resistance is ohm (   ) . Ohm is defined as the resistance offered by material when a current of one ampere flows between two terminals with one volt applied across it.</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2514600"/>
            <a:ext cx="2971800" cy="1524000"/>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593097641"/>
              </p:ext>
            </p:extLst>
          </p:nvPr>
        </p:nvGraphicFramePr>
        <p:xfrm>
          <a:off x="5562600" y="4207099"/>
          <a:ext cx="381000" cy="381000"/>
        </p:xfrm>
        <a:graphic>
          <a:graphicData uri="http://schemas.openxmlformats.org/presentationml/2006/ole">
            <mc:AlternateContent xmlns:mc="http://schemas.openxmlformats.org/markup-compatibility/2006">
              <mc:Choice xmlns:v="urn:schemas-microsoft-com:vml" Requires="v">
                <p:oleObj spid="_x0000_s9217" name="Equation" r:id="rId4" imgW="164885" imgH="164885" progId="Equation.3">
                  <p:embed/>
                </p:oleObj>
              </mc:Choice>
              <mc:Fallback>
                <p:oleObj name="Equation" r:id="rId4" imgW="164885" imgH="164885" progId="Equation.3">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207099"/>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03110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43</a:t>
            </a:fld>
            <a:endParaRPr lang="en-US"/>
          </a:p>
        </p:txBody>
      </p:sp>
      <p:sp>
        <p:nvSpPr>
          <p:cNvPr id="5" name="Content Placeholder 4"/>
          <p:cNvSpPr>
            <a:spLocks noGrp="1"/>
          </p:cNvSpPr>
          <p:nvPr>
            <p:ph idx="1"/>
          </p:nvPr>
        </p:nvSpPr>
        <p:spPr>
          <a:xfrm>
            <a:off x="457200" y="381000"/>
            <a:ext cx="82296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According to ohms law, the current </a:t>
            </a:r>
            <a:r>
              <a:rPr lang="en-US" sz="2800" b="1">
                <a:latin typeface="Times New Roman" pitchFamily="18" charset="0"/>
                <a:cs typeface="Times New Roman" pitchFamily="18" charset="0"/>
              </a:rPr>
              <a:t>is inversely </a:t>
            </a:r>
            <a:r>
              <a:rPr lang="en-US" sz="2800" b="1" dirty="0">
                <a:latin typeface="Times New Roman" pitchFamily="18" charset="0"/>
                <a:cs typeface="Times New Roman" pitchFamily="18" charset="0"/>
              </a:rPr>
              <a:t>proportional to total resistance of the circuit, i.e.</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dirty="0"/>
              <a:t> </a:t>
            </a:r>
            <a:r>
              <a:rPr lang="en-US" sz="2800" b="1" dirty="0">
                <a:latin typeface="Times New Roman" pitchFamily="18" charset="0"/>
                <a:cs typeface="Times New Roman" pitchFamily="18" charset="0"/>
              </a:rPr>
              <a:t>we can write above equation in terms of charge as flows</a:t>
            </a: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800" b="1" dirty="0">
                <a:latin typeface="Times New Roman" pitchFamily="18" charset="0"/>
                <a:cs typeface="Times New Roman" pitchFamily="18" charset="0"/>
              </a:rPr>
              <a:t>The power absorbed by the resistor is converted to heat.</a:t>
            </a:r>
          </a:p>
          <a:p>
            <a:pPr algn="just">
              <a:lnSpc>
                <a:spcPct val="130000"/>
              </a:lnSpc>
              <a:spcBef>
                <a:spcPts val="0"/>
              </a:spcBef>
              <a:buClr>
                <a:srgbClr val="C00000"/>
              </a:buClr>
              <a:buFont typeface="Wingdings" panose="05000000000000000000" pitchFamily="2" charset="2"/>
              <a:buChar char="Ø"/>
            </a:pPr>
            <a:endParaRPr lang="en-US" sz="2800" b="1" dirty="0">
              <a:latin typeface="Times New Roman" pitchFamily="18" charset="0"/>
              <a:cs typeface="Times New Roman" pitchFamily="18"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2197076998"/>
              </p:ext>
            </p:extLst>
          </p:nvPr>
        </p:nvGraphicFramePr>
        <p:xfrm>
          <a:off x="3733800" y="1905000"/>
          <a:ext cx="1676400" cy="990600"/>
        </p:xfrm>
        <a:graphic>
          <a:graphicData uri="http://schemas.openxmlformats.org/presentationml/2006/ole">
            <mc:AlternateContent xmlns:mc="http://schemas.openxmlformats.org/markup-compatibility/2006">
              <mc:Choice xmlns:v="urn:schemas-microsoft-com:vml" Requires="v">
                <p:oleObj spid="_x0000_s10241" name="Equation" r:id="rId3" imgW="406048" imgH="393359" progId="Equation.3">
                  <p:embed/>
                </p:oleObj>
              </mc:Choice>
              <mc:Fallback>
                <p:oleObj name="Equation" r:id="rId3" imgW="406048" imgH="393359"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905000"/>
                        <a:ext cx="1676400" cy="990600"/>
                      </a:xfrm>
                      <a:prstGeom prst="rect">
                        <a:avLst/>
                      </a:prstGeom>
                      <a:solidFill>
                        <a:srgbClr val="FFFF00"/>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620424014"/>
              </p:ext>
            </p:extLst>
          </p:nvPr>
        </p:nvGraphicFramePr>
        <p:xfrm>
          <a:off x="3033713" y="4114800"/>
          <a:ext cx="2619375" cy="990600"/>
        </p:xfrm>
        <a:graphic>
          <a:graphicData uri="http://schemas.openxmlformats.org/presentationml/2006/ole">
            <mc:AlternateContent xmlns:mc="http://schemas.openxmlformats.org/markup-compatibility/2006">
              <mc:Choice xmlns:v="urn:schemas-microsoft-com:vml" Requires="v">
                <p:oleObj spid="_x0000_s10242" name="Equation" r:id="rId5" imgW="634725" imgH="393529" progId="Equation.3">
                  <p:embed/>
                </p:oleObj>
              </mc:Choice>
              <mc:Fallback>
                <p:oleObj name="Equation" r:id="rId5" imgW="634725" imgH="393529" progId="Equation.3">
                  <p:embed/>
                  <p:pic>
                    <p:nvPicPr>
                      <p:cNvPr id="7"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3713" y="4114800"/>
                        <a:ext cx="2619375" cy="990600"/>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3954792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44</a:t>
            </a:fld>
            <a:endParaRPr lang="en-US"/>
          </a:p>
        </p:txBody>
      </p:sp>
      <p:sp>
        <p:nvSpPr>
          <p:cNvPr id="5" name="Content Placeholder 4"/>
          <p:cNvSpPr>
            <a:spLocks noGrp="1"/>
          </p:cNvSpPr>
          <p:nvPr>
            <p:ph idx="1"/>
          </p:nvPr>
        </p:nvSpPr>
        <p:spPr>
          <a:xfrm>
            <a:off x="457200" y="381000"/>
            <a:ext cx="82296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The power absorbed by the resistor is given by</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dirty="0"/>
              <a:t> </a:t>
            </a:r>
            <a:r>
              <a:rPr lang="en-US" sz="2800" b="1" dirty="0">
                <a:latin typeface="Times New Roman" pitchFamily="18" charset="0"/>
                <a:cs typeface="Times New Roman" pitchFamily="18" charset="0"/>
              </a:rPr>
              <a:t>Energy lost in a resistance in time t is given by</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800" b="1" dirty="0">
                <a:latin typeface="Times New Roman" pitchFamily="18" charset="0"/>
                <a:cs typeface="Times New Roman" pitchFamily="18" charset="0"/>
              </a:rPr>
              <a:t>This loss of energy per unit charge is the drop in potential across the material.</a:t>
            </a:r>
          </a:p>
          <a:p>
            <a:pPr algn="just">
              <a:lnSpc>
                <a:spcPct val="130000"/>
              </a:lnSpc>
              <a:spcBef>
                <a:spcPts val="0"/>
              </a:spcBef>
              <a:buClr>
                <a:srgbClr val="C00000"/>
              </a:buClr>
              <a:buFont typeface="Wingdings" panose="05000000000000000000" pitchFamily="2" charset="2"/>
              <a:buChar char="Ø"/>
            </a:pPr>
            <a:endParaRPr lang="en-US" sz="2800" b="1" dirty="0">
              <a:latin typeface="Times New Roman" pitchFamily="18" charset="0"/>
              <a:cs typeface="Times New Roman" pitchFamily="18"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2541407157"/>
              </p:ext>
            </p:extLst>
          </p:nvPr>
        </p:nvGraphicFramePr>
        <p:xfrm>
          <a:off x="2389188" y="1447800"/>
          <a:ext cx="3819525" cy="685800"/>
        </p:xfrm>
        <a:graphic>
          <a:graphicData uri="http://schemas.openxmlformats.org/presentationml/2006/ole">
            <mc:AlternateContent xmlns:mc="http://schemas.openxmlformats.org/markup-compatibility/2006">
              <mc:Choice xmlns:v="urn:schemas-microsoft-com:vml" Requires="v">
                <p:oleObj spid="_x0000_s11265" name="Equation" r:id="rId3" imgW="1333500" imgH="228600" progId="Equation.3">
                  <p:embed/>
                </p:oleObj>
              </mc:Choice>
              <mc:Fallback>
                <p:oleObj name="Equation" r:id="rId3" imgW="1333500" imgH="22860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447800"/>
                        <a:ext cx="3819525" cy="685800"/>
                      </a:xfrm>
                      <a:prstGeom prst="rect">
                        <a:avLst/>
                      </a:prstGeom>
                      <a:solidFill>
                        <a:srgbClr val="FFFF00"/>
                      </a:solidFill>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096725988"/>
              </p:ext>
            </p:extLst>
          </p:nvPr>
        </p:nvGraphicFramePr>
        <p:xfrm>
          <a:off x="2400880" y="3505200"/>
          <a:ext cx="4342239" cy="1212850"/>
        </p:xfrm>
        <a:graphic>
          <a:graphicData uri="http://schemas.openxmlformats.org/presentationml/2006/ole">
            <mc:AlternateContent xmlns:mc="http://schemas.openxmlformats.org/markup-compatibility/2006">
              <mc:Choice xmlns:v="urn:schemas-microsoft-com:vml" Requires="v">
                <p:oleObj spid="_x0000_s11266" name="Equation" r:id="rId5" imgW="1435100" imgH="482600" progId="Equation.3">
                  <p:embed/>
                </p:oleObj>
              </mc:Choice>
              <mc:Fallback>
                <p:oleObj name="Equation" r:id="rId5" imgW="1435100" imgH="482600" progId="Equation.3">
                  <p:embed/>
                  <p:pic>
                    <p:nvPicPr>
                      <p:cNvPr id="7"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80" y="3505200"/>
                        <a:ext cx="4342239" cy="1212850"/>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316957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45</a:t>
            </a:fld>
            <a:endParaRPr lang="en-US"/>
          </a:p>
        </p:txBody>
      </p:sp>
      <p:sp>
        <p:nvSpPr>
          <p:cNvPr id="5" name="Content Placeholder 4"/>
          <p:cNvSpPr>
            <a:spLocks noGrp="1"/>
          </p:cNvSpPr>
          <p:nvPr>
            <p:ph idx="1"/>
          </p:nvPr>
        </p:nvSpPr>
        <p:spPr>
          <a:xfrm>
            <a:off x="457200" y="457200"/>
            <a:ext cx="84582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Inductor or Inductance</a:t>
            </a:r>
            <a:endParaRPr lang="en-US" sz="32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A wire of certain length, when twisted into a coil becomes a basic inductor, denoted by L.</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dirty="0"/>
              <a:t> </a:t>
            </a:r>
            <a:r>
              <a:rPr lang="en-US" sz="2800" b="1" dirty="0">
                <a:latin typeface="Times New Roman" pitchFamily="18" charset="0"/>
                <a:cs typeface="Times New Roman" pitchFamily="18" charset="0"/>
              </a:rPr>
              <a:t>If current is made to pass through an inductor, an electromagnetic field is formed.</a:t>
            </a: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A change in magnitude of the current changes the electromagnetic field.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2667000"/>
            <a:ext cx="3200400" cy="1105124"/>
          </a:xfrm>
          <a:prstGeom prst="rect">
            <a:avLst/>
          </a:prstGeom>
        </p:spPr>
      </p:pic>
    </p:spTree>
    <p:extLst>
      <p:ext uri="{BB962C8B-B14F-4D97-AF65-F5344CB8AC3E}">
        <p14:creationId xmlns:p14="http://schemas.microsoft.com/office/powerpoint/2010/main" val="3925624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46</a:t>
            </a:fld>
            <a:endParaRPr lang="en-US"/>
          </a:p>
        </p:txBody>
      </p:sp>
      <p:sp>
        <p:nvSpPr>
          <p:cNvPr id="5" name="Content Placeholder 4"/>
          <p:cNvSpPr>
            <a:spLocks noGrp="1"/>
          </p:cNvSpPr>
          <p:nvPr>
            <p:ph idx="1"/>
          </p:nvPr>
        </p:nvSpPr>
        <p:spPr>
          <a:xfrm>
            <a:off x="304800" y="453645"/>
            <a:ext cx="86106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The unit of inductance is henry </a:t>
            </a:r>
            <a:r>
              <a:rPr lang="en-US" sz="2800" b="1" i="1" dirty="0">
                <a:latin typeface="Times New Roman" pitchFamily="18" charset="0"/>
                <a:cs typeface="Times New Roman" pitchFamily="18" charset="0"/>
              </a:rPr>
              <a:t>H</a:t>
            </a:r>
            <a:r>
              <a:rPr lang="en-US" sz="2800" b="1" dirty="0">
                <a:latin typeface="Times New Roman" pitchFamily="18" charset="0"/>
                <a:cs typeface="Times New Roman" pitchFamily="18" charset="0"/>
              </a:rPr>
              <a:t>, the inductance is one henry when current through the coil, changing at rate of one ampere per second, induces one volt across the coil.</a:t>
            </a: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The current-voltage relation is given by</a:t>
            </a: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800" b="1" dirty="0">
                <a:latin typeface="Times New Roman" pitchFamily="18" charset="0"/>
                <a:cs typeface="Times New Roman" pitchFamily="18" charset="0"/>
              </a:rPr>
              <a:t>The power absorbed by the inductor is </a:t>
            </a:r>
          </a:p>
        </p:txBody>
      </p:sp>
      <p:graphicFrame>
        <p:nvGraphicFramePr>
          <p:cNvPr id="7" name="Object 2"/>
          <p:cNvGraphicFramePr>
            <a:graphicFrameLocks noChangeAspect="1"/>
          </p:cNvGraphicFramePr>
          <p:nvPr>
            <p:extLst>
              <p:ext uri="{D42A27DB-BD31-4B8C-83A1-F6EECF244321}">
                <p14:modId xmlns:p14="http://schemas.microsoft.com/office/powerpoint/2010/main" val="3648632297"/>
              </p:ext>
            </p:extLst>
          </p:nvPr>
        </p:nvGraphicFramePr>
        <p:xfrm>
          <a:off x="3276600" y="3352800"/>
          <a:ext cx="2590800" cy="1066800"/>
        </p:xfrm>
        <a:graphic>
          <a:graphicData uri="http://schemas.openxmlformats.org/presentationml/2006/ole">
            <mc:AlternateContent xmlns:mc="http://schemas.openxmlformats.org/markup-compatibility/2006">
              <mc:Choice xmlns:v="urn:schemas-microsoft-com:vml" Requires="v">
                <p:oleObj spid="_x0000_s12289" name="Equation" r:id="rId3" imgW="596641" imgH="393529" progId="Equation.3">
                  <p:embed/>
                </p:oleObj>
              </mc:Choice>
              <mc:Fallback>
                <p:oleObj name="Equation" r:id="rId3" imgW="596641" imgH="393529" progId="Equation.3">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352800"/>
                        <a:ext cx="2590800" cy="1066800"/>
                      </a:xfrm>
                      <a:prstGeom prst="rect">
                        <a:avLst/>
                      </a:prstGeom>
                      <a:solidFill>
                        <a:srgbClr val="FFFF00"/>
                      </a:solidFill>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3996388829"/>
              </p:ext>
            </p:extLst>
          </p:nvPr>
        </p:nvGraphicFramePr>
        <p:xfrm>
          <a:off x="1462088" y="5105400"/>
          <a:ext cx="5457825" cy="1066800"/>
        </p:xfrm>
        <a:graphic>
          <a:graphicData uri="http://schemas.openxmlformats.org/presentationml/2006/ole">
            <mc:AlternateContent xmlns:mc="http://schemas.openxmlformats.org/markup-compatibility/2006">
              <mc:Choice xmlns:v="urn:schemas-microsoft-com:vml" Requires="v">
                <p:oleObj spid="_x0000_s12290" name="Equation" r:id="rId5" imgW="1256755" imgH="393529" progId="Equation.3">
                  <p:embed/>
                </p:oleObj>
              </mc:Choice>
              <mc:Fallback>
                <p:oleObj name="Equation" r:id="rId5" imgW="1256755" imgH="393529" progId="Equation.3">
                  <p:embed/>
                  <p:pic>
                    <p:nvPicPr>
                      <p:cNvPr id="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2088" y="5105400"/>
                        <a:ext cx="5457825" cy="1066800"/>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977614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47</a:t>
            </a:fld>
            <a:endParaRPr lang="en-US"/>
          </a:p>
        </p:txBody>
      </p:sp>
      <p:sp>
        <p:nvSpPr>
          <p:cNvPr id="5" name="Content Placeholder 4"/>
          <p:cNvSpPr>
            <a:spLocks noGrp="1"/>
          </p:cNvSpPr>
          <p:nvPr>
            <p:ph idx="1"/>
          </p:nvPr>
        </p:nvSpPr>
        <p:spPr>
          <a:xfrm>
            <a:off x="457200" y="381000"/>
            <a:ext cx="8229600" cy="5029200"/>
          </a:xfrm>
        </p:spPr>
        <p:txBody>
          <a:bodyPr>
            <a:noAutofit/>
          </a:bodyPr>
          <a:lstStyle/>
          <a:p>
            <a:pPr algn="just">
              <a:lnSpc>
                <a:spcPct val="130000"/>
              </a:lnSpc>
              <a:spcBef>
                <a:spcPts val="0"/>
              </a:spcBef>
              <a:buClr>
                <a:srgbClr val="C00000"/>
              </a:buClr>
              <a:buFont typeface="Wingdings" pitchFamily="2" charset="2"/>
              <a:buChar char="Ø"/>
            </a:pPr>
            <a:r>
              <a:rPr lang="en-US" sz="2800" dirty="0"/>
              <a:t> </a:t>
            </a:r>
            <a:r>
              <a:rPr lang="en-US" sz="2800" b="1" dirty="0">
                <a:latin typeface="Times New Roman" pitchFamily="18" charset="0"/>
                <a:cs typeface="Times New Roman" pitchFamily="18" charset="0"/>
              </a:rPr>
              <a:t>The energy stored by the inductor is</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800" b="1" dirty="0">
                <a:solidFill>
                  <a:srgbClr val="000066"/>
                </a:solidFill>
                <a:latin typeface="Times New Roman" pitchFamily="18" charset="0"/>
                <a:cs typeface="Times New Roman" pitchFamily="18" charset="0"/>
              </a:rPr>
              <a:t>The property of inductor</a:t>
            </a:r>
          </a:p>
          <a:p>
            <a:pPr marL="514350" indent="-514350" algn="just">
              <a:lnSpc>
                <a:spcPct val="130000"/>
              </a:lnSpc>
              <a:spcBef>
                <a:spcPts val="0"/>
              </a:spcBef>
              <a:buClr>
                <a:srgbClr val="C00000"/>
              </a:buClr>
              <a:buAutoNum type="arabicPeriod"/>
            </a:pPr>
            <a:r>
              <a:rPr lang="en-US" sz="2800" b="1" dirty="0">
                <a:latin typeface="Times New Roman" pitchFamily="18" charset="0"/>
                <a:cs typeface="Times New Roman" pitchFamily="18" charset="0"/>
              </a:rPr>
              <a:t>The induced voltage across an inductor is zero if the current through it is constant.</a:t>
            </a:r>
          </a:p>
          <a:p>
            <a:pPr marL="514350" indent="-514350" algn="just">
              <a:lnSpc>
                <a:spcPct val="130000"/>
              </a:lnSpc>
              <a:spcBef>
                <a:spcPts val="0"/>
              </a:spcBef>
              <a:buClr>
                <a:srgbClr val="C00000"/>
              </a:buClr>
              <a:buAutoNum type="arabicPeriod"/>
            </a:pPr>
            <a:r>
              <a:rPr lang="en-US" sz="2800" b="1" dirty="0">
                <a:latin typeface="Times New Roman" pitchFamily="18" charset="0"/>
                <a:cs typeface="Times New Roman" pitchFamily="18" charset="0"/>
              </a:rPr>
              <a:t>A small change in current within zero time through an inductor gives an infinite voltage across the inductor.</a:t>
            </a:r>
          </a:p>
          <a:p>
            <a:pPr algn="just">
              <a:lnSpc>
                <a:spcPct val="130000"/>
              </a:lnSpc>
              <a:spcBef>
                <a:spcPts val="0"/>
              </a:spcBef>
              <a:buClr>
                <a:srgbClr val="C00000"/>
              </a:buClr>
              <a:buFont typeface="Wingdings" panose="05000000000000000000" pitchFamily="2" charset="2"/>
              <a:buChar char="Ø"/>
            </a:pPr>
            <a:endParaRPr lang="en-US" sz="2800" b="1" dirty="0">
              <a:latin typeface="Times New Roman" pitchFamily="18" charset="0"/>
              <a:cs typeface="Times New Roman" pitchFamily="18" charset="0"/>
            </a:endParaRPr>
          </a:p>
        </p:txBody>
      </p:sp>
      <p:graphicFrame>
        <p:nvGraphicFramePr>
          <p:cNvPr id="7" name="Object 2"/>
          <p:cNvGraphicFramePr>
            <a:graphicFrameLocks noChangeAspect="1"/>
          </p:cNvGraphicFramePr>
          <p:nvPr>
            <p:extLst>
              <p:ext uri="{D42A27DB-BD31-4B8C-83A1-F6EECF244321}">
                <p14:modId xmlns:p14="http://schemas.microsoft.com/office/powerpoint/2010/main" val="3480399477"/>
              </p:ext>
            </p:extLst>
          </p:nvPr>
        </p:nvGraphicFramePr>
        <p:xfrm>
          <a:off x="3284538" y="1346200"/>
          <a:ext cx="2003425" cy="1117600"/>
        </p:xfrm>
        <a:graphic>
          <a:graphicData uri="http://schemas.openxmlformats.org/presentationml/2006/ole">
            <mc:AlternateContent xmlns:mc="http://schemas.openxmlformats.org/markup-compatibility/2006">
              <mc:Choice xmlns:v="urn:schemas-microsoft-com:vml" Requires="v">
                <p:oleObj spid="_x0000_s13313" name="Equation" r:id="rId3" imgW="647419" imgH="393529" progId="Equation.3">
                  <p:embed/>
                </p:oleObj>
              </mc:Choice>
              <mc:Fallback>
                <p:oleObj name="Equation" r:id="rId3" imgW="647419" imgH="393529" progId="Equation.3">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538" y="1346200"/>
                        <a:ext cx="2003425" cy="1117600"/>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2517860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48</a:t>
            </a:fld>
            <a:endParaRPr lang="en-US"/>
          </a:p>
        </p:txBody>
      </p:sp>
      <p:sp>
        <p:nvSpPr>
          <p:cNvPr id="5" name="Content Placeholder 4"/>
          <p:cNvSpPr>
            <a:spLocks noGrp="1"/>
          </p:cNvSpPr>
          <p:nvPr>
            <p:ph idx="1"/>
          </p:nvPr>
        </p:nvSpPr>
        <p:spPr>
          <a:xfrm>
            <a:off x="457200" y="381000"/>
            <a:ext cx="8229600" cy="5029200"/>
          </a:xfrm>
        </p:spPr>
        <p:txBody>
          <a:bodyPr>
            <a:noAutofit/>
          </a:bodyPr>
          <a:lstStyle/>
          <a:p>
            <a:pPr marL="514350" indent="-514350" algn="just">
              <a:lnSpc>
                <a:spcPct val="130000"/>
              </a:lnSpc>
              <a:spcBef>
                <a:spcPts val="0"/>
              </a:spcBef>
              <a:buClr>
                <a:srgbClr val="C00000"/>
              </a:buClr>
              <a:buFont typeface="+mj-lt"/>
              <a:buAutoNum type="arabicPeriod" startAt="3"/>
            </a:pPr>
            <a:r>
              <a:rPr lang="en-US" sz="2800" b="1" dirty="0">
                <a:latin typeface="Times New Roman" pitchFamily="18" charset="0"/>
                <a:cs typeface="Times New Roman" pitchFamily="18" charset="0"/>
              </a:rPr>
              <a:t>The inductor can store finite amount of energy, even if the voltage across the inductor is zero, and</a:t>
            </a:r>
          </a:p>
          <a:p>
            <a:pPr marL="514350" indent="-514350" algn="just">
              <a:lnSpc>
                <a:spcPct val="130000"/>
              </a:lnSpc>
              <a:spcBef>
                <a:spcPts val="0"/>
              </a:spcBef>
              <a:buClr>
                <a:srgbClr val="C00000"/>
              </a:buClr>
              <a:buFont typeface="+mj-lt"/>
              <a:buAutoNum type="arabicPeriod" startAt="3"/>
            </a:pPr>
            <a:r>
              <a:rPr lang="en-US" sz="2800" b="1" dirty="0">
                <a:latin typeface="Times New Roman" pitchFamily="18" charset="0"/>
                <a:cs typeface="Times New Roman" pitchFamily="18" charset="0"/>
              </a:rPr>
              <a:t>A pure inductor never dissipates energy, only stores it. That is why it is also called as a non-dissipative passive element.</a:t>
            </a:r>
          </a:p>
          <a:p>
            <a:pPr marL="514350" indent="-514350" algn="just">
              <a:lnSpc>
                <a:spcPct val="130000"/>
              </a:lnSpc>
              <a:spcBef>
                <a:spcPts val="0"/>
              </a:spcBef>
              <a:buClr>
                <a:srgbClr val="C00000"/>
              </a:buClr>
              <a:buFont typeface="+mj-lt"/>
              <a:buAutoNum type="arabicPeriod" startAt="3"/>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IN" altLang="en-US" sz="2800" b="1" dirty="0">
                <a:solidFill>
                  <a:srgbClr val="C00000"/>
                </a:solidFill>
                <a:latin typeface="Times New Roman" pitchFamily="18" charset="0"/>
                <a:cs typeface="Times New Roman" pitchFamily="18" charset="0"/>
              </a:rPr>
              <a:t>Pro.9</a:t>
            </a:r>
            <a:r>
              <a:rPr lang="en-IN" altLang="en-US" sz="2800" b="1" dirty="0">
                <a:solidFill>
                  <a:srgbClr val="000066"/>
                </a:solidFill>
                <a:latin typeface="Times New Roman" pitchFamily="18" charset="0"/>
                <a:cs typeface="Times New Roman" pitchFamily="18" charset="0"/>
              </a:rPr>
              <a:t>: </a:t>
            </a:r>
            <a:r>
              <a:rPr lang="en-US" altLang="en-US" sz="2800" b="1" dirty="0">
                <a:solidFill>
                  <a:srgbClr val="000066"/>
                </a:solidFill>
                <a:latin typeface="Times New Roman" pitchFamily="18" charset="0"/>
                <a:cs typeface="Times New Roman" pitchFamily="18" charset="0"/>
              </a:rPr>
              <a:t> The current in a 4 H inductor varies at a rate of 3 A/s. Find the voltage across the inductor and energy stored in the magnetic field after 2 seconds.</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589625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49</a:t>
            </a:fld>
            <a:endParaRPr lang="en-US"/>
          </a:p>
        </p:txBody>
      </p:sp>
      <p:pic>
        <p:nvPicPr>
          <p:cNvPr id="3" name="Picture 2" descr="9.jpg"/>
          <p:cNvPicPr>
            <a:picLocks noChangeAspect="1"/>
          </p:cNvPicPr>
          <p:nvPr/>
        </p:nvPicPr>
        <p:blipFill>
          <a:blip r:embed="rId2" cstate="print"/>
          <a:stretch>
            <a:fillRect/>
          </a:stretch>
        </p:blipFill>
        <p:spPr>
          <a:xfrm>
            <a:off x="609600" y="685800"/>
            <a:ext cx="8001000" cy="5486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a:t>
            </a:fld>
            <a:endParaRPr lang="en-US"/>
          </a:p>
        </p:txBody>
      </p:sp>
      <p:sp>
        <p:nvSpPr>
          <p:cNvPr id="5" name="Content Placeholder 4"/>
          <p:cNvSpPr>
            <a:spLocks noGrp="1"/>
          </p:cNvSpPr>
          <p:nvPr>
            <p:ph idx="1"/>
          </p:nvPr>
        </p:nvSpPr>
        <p:spPr>
          <a:xfrm>
            <a:off x="609600" y="685800"/>
            <a:ext cx="7848600" cy="5029200"/>
          </a:xfrm>
        </p:spPr>
        <p:txBody>
          <a:bodyPr>
            <a:noAutofit/>
          </a:bodyPr>
          <a:lstStyle/>
          <a:p>
            <a:pPr lvl="0" algn="just">
              <a:lnSpc>
                <a:spcPct val="100000"/>
              </a:lnSpc>
              <a:spcBef>
                <a:spcPts val="0"/>
              </a:spcBef>
              <a:buClr>
                <a:srgbClr val="C00000"/>
              </a:buClr>
              <a:buNone/>
            </a:pPr>
            <a:r>
              <a:rPr lang="en-US" sz="2400" b="1" dirty="0">
                <a:solidFill>
                  <a:srgbClr val="000066"/>
                </a:solidFill>
                <a:latin typeface="Times New Roman" pitchFamily="18" charset="0"/>
                <a:cs typeface="Times New Roman" pitchFamily="18" charset="0"/>
              </a:rPr>
              <a:t>Text Books: </a:t>
            </a:r>
          </a:p>
          <a:p>
            <a:pPr marL="457200" lvl="0" indent="-457200" algn="just">
              <a:lnSpc>
                <a:spcPct val="100000"/>
              </a:lnSpc>
              <a:spcBef>
                <a:spcPts val="0"/>
              </a:spcBef>
              <a:buClr>
                <a:srgbClr val="C00000"/>
              </a:buClr>
              <a:buAutoNum type="arabicPeriod"/>
            </a:pPr>
            <a:r>
              <a:rPr lang="en-US" sz="2200" b="1" dirty="0">
                <a:latin typeface="Times New Roman" pitchFamily="18" charset="0"/>
                <a:cs typeface="Times New Roman" pitchFamily="18" charset="0"/>
              </a:rPr>
              <a:t>Basic Electrical Engineering - </a:t>
            </a:r>
            <a:r>
              <a:rPr lang="en-US" sz="2200" b="1" dirty="0" err="1">
                <a:latin typeface="Times New Roman" pitchFamily="18" charset="0"/>
                <a:cs typeface="Times New Roman" pitchFamily="18" charset="0"/>
              </a:rPr>
              <a:t>T.K.Nagsarkar</a:t>
            </a:r>
            <a:r>
              <a:rPr lang="en-US" sz="2200" b="1" dirty="0">
                <a:latin typeface="Times New Roman" pitchFamily="18" charset="0"/>
                <a:cs typeface="Times New Roman" pitchFamily="18" charset="0"/>
              </a:rPr>
              <a:t> and </a:t>
            </a:r>
            <a:r>
              <a:rPr lang="en-US" sz="2200" b="1" dirty="0" err="1">
                <a:latin typeface="Times New Roman" pitchFamily="18" charset="0"/>
                <a:cs typeface="Times New Roman" pitchFamily="18" charset="0"/>
              </a:rPr>
              <a:t>M.S.Sukhja</a:t>
            </a:r>
            <a:r>
              <a:rPr lang="en-US" sz="2200" b="1" dirty="0">
                <a:latin typeface="Times New Roman" pitchFamily="18" charset="0"/>
                <a:cs typeface="Times New Roman" pitchFamily="18" charset="0"/>
              </a:rPr>
              <a:t> -Oxford University Press, 2</a:t>
            </a:r>
            <a:r>
              <a:rPr lang="en-US" sz="2200" b="1" baseline="30000" dirty="0">
                <a:latin typeface="Times New Roman" pitchFamily="18" charset="0"/>
                <a:cs typeface="Times New Roman" pitchFamily="18" charset="0"/>
              </a:rPr>
              <a:t>nd</a:t>
            </a:r>
            <a:r>
              <a:rPr lang="en-US" sz="2200" b="1" dirty="0">
                <a:latin typeface="Times New Roman" pitchFamily="18" charset="0"/>
                <a:cs typeface="Times New Roman" pitchFamily="18" charset="0"/>
              </a:rPr>
              <a:t> edition.</a:t>
            </a:r>
          </a:p>
          <a:p>
            <a:pPr marL="457200" lvl="0" indent="-457200" algn="just">
              <a:lnSpc>
                <a:spcPct val="100000"/>
              </a:lnSpc>
              <a:spcBef>
                <a:spcPts val="0"/>
              </a:spcBef>
              <a:buClr>
                <a:srgbClr val="C00000"/>
              </a:buClr>
              <a:buAutoNum type="arabicPeriod"/>
            </a:pPr>
            <a:endParaRPr lang="en-US" sz="2200" b="1" dirty="0">
              <a:latin typeface="Times New Roman" pitchFamily="18" charset="0"/>
              <a:cs typeface="Times New Roman" pitchFamily="18" charset="0"/>
            </a:endParaRPr>
          </a:p>
          <a:p>
            <a:pPr marL="457200" lvl="0" indent="-457200" algn="just">
              <a:lnSpc>
                <a:spcPct val="100000"/>
              </a:lnSpc>
              <a:spcBef>
                <a:spcPts val="0"/>
              </a:spcBef>
              <a:buClr>
                <a:srgbClr val="C00000"/>
              </a:buClr>
              <a:buAutoNum type="arabicPeriod"/>
            </a:pPr>
            <a:r>
              <a:rPr lang="en-US" sz="2200" b="1" dirty="0">
                <a:latin typeface="Times New Roman" pitchFamily="18" charset="0"/>
                <a:cs typeface="Times New Roman" pitchFamily="18" charset="0"/>
              </a:rPr>
              <a:t>Basic electrical Engineering – </a:t>
            </a:r>
            <a:r>
              <a:rPr lang="en-US" sz="2200" b="1" dirty="0" err="1">
                <a:latin typeface="Times New Roman" pitchFamily="18" charset="0"/>
                <a:cs typeface="Times New Roman" pitchFamily="18" charset="0"/>
              </a:rPr>
              <a:t>M.S.Naidu</a:t>
            </a:r>
            <a:r>
              <a:rPr lang="en-US" sz="2200" b="1" dirty="0">
                <a:latin typeface="Times New Roman" pitchFamily="18" charset="0"/>
                <a:cs typeface="Times New Roman" pitchFamily="18" charset="0"/>
              </a:rPr>
              <a:t> and </a:t>
            </a:r>
            <a:r>
              <a:rPr lang="en-US" sz="2200" b="1" dirty="0" err="1">
                <a:latin typeface="Times New Roman" pitchFamily="18" charset="0"/>
                <a:cs typeface="Times New Roman" pitchFamily="18" charset="0"/>
              </a:rPr>
              <a:t>S.Kamakshiah</a:t>
            </a:r>
            <a:r>
              <a:rPr lang="en-US" sz="2200" b="1" dirty="0">
                <a:latin typeface="Times New Roman" pitchFamily="18" charset="0"/>
                <a:cs typeface="Times New Roman" pitchFamily="18" charset="0"/>
              </a:rPr>
              <a:t> – </a:t>
            </a:r>
            <a:r>
              <a:rPr lang="en-US" sz="2200" b="1" dirty="0" err="1">
                <a:latin typeface="Times New Roman" pitchFamily="18" charset="0"/>
                <a:cs typeface="Times New Roman" pitchFamily="18" charset="0"/>
              </a:rPr>
              <a:t>TataMcGraw</a:t>
            </a:r>
            <a:r>
              <a:rPr lang="en-US" sz="2200" b="1" dirty="0">
                <a:latin typeface="Times New Roman" pitchFamily="18" charset="0"/>
                <a:cs typeface="Times New Roman" pitchFamily="18" charset="0"/>
              </a:rPr>
              <a:t>-Hill, 2005 edition.</a:t>
            </a:r>
          </a:p>
          <a:p>
            <a:pPr marL="457200" lvl="0" indent="-457200" algn="just">
              <a:lnSpc>
                <a:spcPct val="100000"/>
              </a:lnSpc>
              <a:spcBef>
                <a:spcPts val="0"/>
              </a:spcBef>
              <a:buClr>
                <a:srgbClr val="C00000"/>
              </a:buClr>
              <a:buAutoNum type="arabicPeriod"/>
            </a:pPr>
            <a:endParaRPr lang="en-US" sz="2400" b="1" dirty="0">
              <a:latin typeface="Times New Roman" pitchFamily="18" charset="0"/>
              <a:cs typeface="Times New Roman" pitchFamily="18" charset="0"/>
            </a:endParaRPr>
          </a:p>
          <a:p>
            <a:pPr algn="just">
              <a:lnSpc>
                <a:spcPct val="100000"/>
              </a:lnSpc>
              <a:buNone/>
            </a:pPr>
            <a:r>
              <a:rPr lang="en-US" sz="2400" b="1" dirty="0">
                <a:solidFill>
                  <a:srgbClr val="000066"/>
                </a:solidFill>
                <a:latin typeface="Times New Roman" pitchFamily="18" charset="0"/>
                <a:cs typeface="Times New Roman" pitchFamily="18" charset="0"/>
              </a:rPr>
              <a:t>References: </a:t>
            </a:r>
            <a:endParaRPr lang="en-US" sz="2400" dirty="0">
              <a:solidFill>
                <a:srgbClr val="000066"/>
              </a:solidFill>
              <a:latin typeface="Times New Roman" pitchFamily="18" charset="0"/>
              <a:cs typeface="Times New Roman" pitchFamily="18" charset="0"/>
            </a:endParaRPr>
          </a:p>
          <a:p>
            <a:pPr marL="514350" lvl="0" indent="-514350" algn="just">
              <a:lnSpc>
                <a:spcPct val="100000"/>
              </a:lnSpc>
              <a:buAutoNum type="arabicPeriod"/>
            </a:pPr>
            <a:r>
              <a:rPr lang="en-US" sz="2200" b="1" dirty="0">
                <a:latin typeface="Times New Roman" pitchFamily="18" charset="0"/>
                <a:cs typeface="Times New Roman" pitchFamily="18" charset="0"/>
              </a:rPr>
              <a:t>Theory and problems of Basic electrical Engineering-  </a:t>
            </a:r>
            <a:r>
              <a:rPr lang="en-US" sz="2200" b="1" dirty="0" err="1">
                <a:latin typeface="Times New Roman" pitchFamily="18" charset="0"/>
                <a:cs typeface="Times New Roman" pitchFamily="18" charset="0"/>
              </a:rPr>
              <a:t>D.P.Kotahari</a:t>
            </a:r>
            <a:r>
              <a:rPr lang="en-US" sz="2200" b="1" dirty="0">
                <a:latin typeface="Times New Roman" pitchFamily="18" charset="0"/>
                <a:cs typeface="Times New Roman" pitchFamily="18" charset="0"/>
              </a:rPr>
              <a:t> &amp;  </a:t>
            </a:r>
            <a:r>
              <a:rPr lang="en-US" sz="2200" b="1" dirty="0" err="1">
                <a:latin typeface="Times New Roman" pitchFamily="18" charset="0"/>
                <a:cs typeface="Times New Roman" pitchFamily="18" charset="0"/>
              </a:rPr>
              <a:t>L.J.Nagrath</a:t>
            </a:r>
            <a:r>
              <a:rPr lang="en-US" sz="2200" b="1" dirty="0">
                <a:latin typeface="Times New Roman" pitchFamily="18" charset="0"/>
                <a:cs typeface="Times New Roman" pitchFamily="18" charset="0"/>
              </a:rPr>
              <a:t> PHI.</a:t>
            </a:r>
          </a:p>
          <a:p>
            <a:pPr marL="514350" lvl="0" indent="-514350" algn="just">
              <a:lnSpc>
                <a:spcPct val="100000"/>
              </a:lnSpc>
              <a:buAutoNum type="arabicPeriod"/>
            </a:pPr>
            <a:endParaRPr lang="en-US" sz="2200" b="1" dirty="0">
              <a:latin typeface="Times New Roman" pitchFamily="18" charset="0"/>
              <a:cs typeface="Times New Roman" pitchFamily="18" charset="0"/>
            </a:endParaRPr>
          </a:p>
          <a:p>
            <a:pPr marL="514350" lvl="0" indent="-514350" algn="just">
              <a:lnSpc>
                <a:spcPct val="100000"/>
              </a:lnSpc>
              <a:buAutoNum type="arabicPeriod"/>
            </a:pPr>
            <a:r>
              <a:rPr lang="en-US" sz="2200" b="1" dirty="0">
                <a:latin typeface="Times New Roman" pitchFamily="18" charset="0"/>
                <a:cs typeface="Times New Roman" pitchFamily="18" charset="0"/>
              </a:rPr>
              <a:t>Principles of Electrical Engineering - </a:t>
            </a:r>
            <a:r>
              <a:rPr lang="en-US" sz="2200" b="1" dirty="0" err="1">
                <a:latin typeface="Times New Roman" pitchFamily="18" charset="0"/>
                <a:cs typeface="Times New Roman" pitchFamily="18" charset="0"/>
              </a:rPr>
              <a:t>V.K.Mehta</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S.Chand</a:t>
            </a:r>
            <a:r>
              <a:rPr lang="en-US" sz="2200" b="1" dirty="0">
                <a:latin typeface="Times New Roman" pitchFamily="18" charset="0"/>
                <a:cs typeface="Times New Roman" pitchFamily="18" charset="0"/>
              </a:rPr>
              <a:t>  Publications.2</a:t>
            </a:r>
            <a:r>
              <a:rPr lang="en-US" sz="2200" b="1" baseline="30000" dirty="0">
                <a:latin typeface="Times New Roman" pitchFamily="18" charset="0"/>
                <a:cs typeface="Times New Roman" pitchFamily="18" charset="0"/>
              </a:rPr>
              <a:t>nd</a:t>
            </a:r>
            <a:r>
              <a:rPr lang="en-US" sz="2200" b="1" dirty="0">
                <a:latin typeface="Times New Roman" pitchFamily="18" charset="0"/>
                <a:cs typeface="Times New Roman" pitchFamily="18" charset="0"/>
              </a:rPr>
              <a:t>  edition</a:t>
            </a:r>
          </a:p>
          <a:p>
            <a:pPr algn="just">
              <a:lnSpc>
                <a:spcPct val="10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3567839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50</a:t>
            </a:fld>
            <a:endParaRPr lang="en-US"/>
          </a:p>
        </p:txBody>
      </p:sp>
      <p:sp>
        <p:nvSpPr>
          <p:cNvPr id="5" name="Content Placeholder 4"/>
          <p:cNvSpPr>
            <a:spLocks noGrp="1"/>
          </p:cNvSpPr>
          <p:nvPr>
            <p:ph idx="1"/>
          </p:nvPr>
        </p:nvSpPr>
        <p:spPr>
          <a:xfrm>
            <a:off x="228600" y="230557"/>
            <a:ext cx="86868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Capacitor or Capacitance</a:t>
            </a:r>
            <a:endParaRPr lang="en-US" sz="32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Any two conducting surfaces separated by an insulating medium exhibit the property of capacitor, denoted by C and measured in farad F.</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dirty="0"/>
              <a:t> </a:t>
            </a:r>
            <a:r>
              <a:rPr lang="en-US" sz="2800" b="1" dirty="0">
                <a:latin typeface="Times New Roman" pitchFamily="18" charset="0"/>
                <a:cs typeface="Times New Roman" pitchFamily="18" charset="0"/>
              </a:rPr>
              <a:t>The conducting surfaces are called electrodes, and the insulating medium is called dielectric.</a:t>
            </a:r>
          </a:p>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A capacitor stores energy in the form of an electric field that is established by the opposite charges on the two electrodes.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077" y="2745157"/>
            <a:ext cx="3657143" cy="1119076"/>
          </a:xfrm>
          <a:prstGeom prst="rect">
            <a:avLst/>
          </a:prstGeom>
        </p:spPr>
      </p:pic>
    </p:spTree>
    <p:extLst>
      <p:ext uri="{BB962C8B-B14F-4D97-AF65-F5344CB8AC3E}">
        <p14:creationId xmlns:p14="http://schemas.microsoft.com/office/powerpoint/2010/main" val="3908423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51</a:t>
            </a:fld>
            <a:endParaRPr lang="en-US"/>
          </a:p>
        </p:txBody>
      </p:sp>
      <p:sp>
        <p:nvSpPr>
          <p:cNvPr id="5" name="Content Placeholder 4"/>
          <p:cNvSpPr>
            <a:spLocks noGrp="1"/>
          </p:cNvSpPr>
          <p:nvPr>
            <p:ph idx="1"/>
          </p:nvPr>
        </p:nvSpPr>
        <p:spPr>
          <a:xfrm>
            <a:off x="266700" y="457200"/>
            <a:ext cx="86106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A capacitor is said to have greater capacitance if it can store more charge per unit voltage and the capacitance is given by</a:t>
            </a: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800" b="1" dirty="0">
                <a:latin typeface="Times New Roman" pitchFamily="18" charset="0"/>
                <a:cs typeface="Times New Roman" pitchFamily="18" charset="0"/>
              </a:rPr>
              <a:t>The current flowing through the capacitor is  </a:t>
            </a:r>
          </a:p>
        </p:txBody>
      </p:sp>
      <p:graphicFrame>
        <p:nvGraphicFramePr>
          <p:cNvPr id="7" name="Object 2"/>
          <p:cNvGraphicFramePr>
            <a:graphicFrameLocks noChangeAspect="1"/>
          </p:cNvGraphicFramePr>
          <p:nvPr>
            <p:extLst>
              <p:ext uri="{D42A27DB-BD31-4B8C-83A1-F6EECF244321}">
                <p14:modId xmlns:p14="http://schemas.microsoft.com/office/powerpoint/2010/main" val="2013566707"/>
              </p:ext>
            </p:extLst>
          </p:nvPr>
        </p:nvGraphicFramePr>
        <p:xfrm>
          <a:off x="3607593" y="2438400"/>
          <a:ext cx="1928813" cy="1066800"/>
        </p:xfrm>
        <a:graphic>
          <a:graphicData uri="http://schemas.openxmlformats.org/presentationml/2006/ole">
            <mc:AlternateContent xmlns:mc="http://schemas.openxmlformats.org/markup-compatibility/2006">
              <mc:Choice xmlns:v="urn:schemas-microsoft-com:vml" Requires="v">
                <p:oleObj spid="_x0000_s14337" name="Equation" r:id="rId3" imgW="444307" imgH="393529" progId="Equation.3">
                  <p:embed/>
                </p:oleObj>
              </mc:Choice>
              <mc:Fallback>
                <p:oleObj name="Equation" r:id="rId3" imgW="444307" imgH="393529" progId="Equation.3">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593" y="2438400"/>
                        <a:ext cx="1928813" cy="1066800"/>
                      </a:xfrm>
                      <a:prstGeom prst="rect">
                        <a:avLst/>
                      </a:prstGeom>
                      <a:solidFill>
                        <a:srgbClr val="FFFF00"/>
                      </a:solidFill>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4042421573"/>
              </p:ext>
            </p:extLst>
          </p:nvPr>
        </p:nvGraphicFramePr>
        <p:xfrm>
          <a:off x="3219450" y="4854575"/>
          <a:ext cx="2370138" cy="1066800"/>
        </p:xfrm>
        <a:graphic>
          <a:graphicData uri="http://schemas.openxmlformats.org/presentationml/2006/ole">
            <mc:AlternateContent xmlns:mc="http://schemas.openxmlformats.org/markup-compatibility/2006">
              <mc:Choice xmlns:v="urn:schemas-microsoft-com:vml" Requires="v">
                <p:oleObj spid="_x0000_s14338" name="Equation" r:id="rId5" imgW="545863" imgH="393529" progId="Equation.3">
                  <p:embed/>
                </p:oleObj>
              </mc:Choice>
              <mc:Fallback>
                <p:oleObj name="Equation" r:id="rId5" imgW="545863" imgH="393529" progId="Equation.3">
                  <p:embed/>
                  <p:pic>
                    <p:nvPicPr>
                      <p:cNvPr id="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9450" y="4854575"/>
                        <a:ext cx="2370138" cy="1066800"/>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878135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52</a:t>
            </a:fld>
            <a:endParaRPr lang="en-US"/>
          </a:p>
        </p:txBody>
      </p:sp>
      <p:sp>
        <p:nvSpPr>
          <p:cNvPr id="5" name="Content Placeholder 4"/>
          <p:cNvSpPr>
            <a:spLocks noGrp="1"/>
          </p:cNvSpPr>
          <p:nvPr>
            <p:ph idx="1"/>
          </p:nvPr>
        </p:nvSpPr>
        <p:spPr>
          <a:xfrm>
            <a:off x="266700" y="457200"/>
            <a:ext cx="86106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itchFamily="18" charset="0"/>
                <a:cs typeface="Times New Roman" pitchFamily="18" charset="0"/>
              </a:rPr>
              <a:t>The power absorbed by capacitor is given by</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marL="0" indent="0" algn="just">
              <a:lnSpc>
                <a:spcPct val="130000"/>
              </a:lnSpc>
              <a:spcBef>
                <a:spcPts val="0"/>
              </a:spcBef>
              <a:buClr>
                <a:srgbClr val="C00000"/>
              </a:buClr>
              <a:buNone/>
            </a:pPr>
            <a:r>
              <a:rPr lang="en-US" sz="2800" b="1" dirty="0">
                <a:latin typeface="Times New Roman" pitchFamily="18" charset="0"/>
                <a:cs typeface="Times New Roman" pitchFamily="18" charset="0"/>
              </a:rPr>
              <a:t>                                                                                                                                          </a:t>
            </a: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r>
              <a:rPr lang="en-US" sz="2800" b="1" dirty="0">
                <a:latin typeface="Times New Roman" pitchFamily="18" charset="0"/>
                <a:cs typeface="Times New Roman" pitchFamily="18" charset="0"/>
              </a:rPr>
              <a:t>The energy stored by the capacitor is  </a:t>
            </a:r>
          </a:p>
        </p:txBody>
      </p:sp>
      <p:graphicFrame>
        <p:nvGraphicFramePr>
          <p:cNvPr id="7" name="Object 2"/>
          <p:cNvGraphicFramePr>
            <a:graphicFrameLocks noChangeAspect="1"/>
          </p:cNvGraphicFramePr>
          <p:nvPr>
            <p:extLst>
              <p:ext uri="{D42A27DB-BD31-4B8C-83A1-F6EECF244321}">
                <p14:modId xmlns:p14="http://schemas.microsoft.com/office/powerpoint/2010/main" val="1290641589"/>
              </p:ext>
            </p:extLst>
          </p:nvPr>
        </p:nvGraphicFramePr>
        <p:xfrm>
          <a:off x="3173413" y="1295400"/>
          <a:ext cx="2490787" cy="1219200"/>
        </p:xfrm>
        <a:graphic>
          <a:graphicData uri="http://schemas.openxmlformats.org/presentationml/2006/ole">
            <mc:AlternateContent xmlns:mc="http://schemas.openxmlformats.org/markup-compatibility/2006">
              <mc:Choice xmlns:v="urn:schemas-microsoft-com:vml" Requires="v">
                <p:oleObj spid="_x0000_s15361" name="Equation" r:id="rId3" imgW="685800" imgH="393700" progId="Equation.3">
                  <p:embed/>
                </p:oleObj>
              </mc:Choice>
              <mc:Fallback>
                <p:oleObj name="Equation" r:id="rId3" imgW="685800" imgH="393700" progId="Equation.3">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3413" y="1295400"/>
                        <a:ext cx="2490787" cy="1219200"/>
                      </a:xfrm>
                      <a:prstGeom prst="rect">
                        <a:avLst/>
                      </a:prstGeom>
                      <a:solidFill>
                        <a:srgbClr val="FFFF00"/>
                      </a:solidFill>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2361392733"/>
              </p:ext>
            </p:extLst>
          </p:nvPr>
        </p:nvGraphicFramePr>
        <p:xfrm>
          <a:off x="3421063" y="4476750"/>
          <a:ext cx="2287587" cy="1181100"/>
        </p:xfrm>
        <a:graphic>
          <a:graphicData uri="http://schemas.openxmlformats.org/presentationml/2006/ole">
            <mc:AlternateContent xmlns:mc="http://schemas.openxmlformats.org/markup-compatibility/2006">
              <mc:Choice xmlns:v="urn:schemas-microsoft-com:vml" Requires="v">
                <p:oleObj spid="_x0000_s15362" name="Equation" r:id="rId5" imgW="672808" imgH="393529" progId="Equation.3">
                  <p:embed/>
                </p:oleObj>
              </mc:Choice>
              <mc:Fallback>
                <p:oleObj name="Equation" r:id="rId5" imgW="672808" imgH="393529" progId="Equation.3">
                  <p:embed/>
                  <p:pic>
                    <p:nvPicPr>
                      <p:cNvPr id="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063" y="4476750"/>
                        <a:ext cx="2287587" cy="1181100"/>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3361501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53</a:t>
            </a:fld>
            <a:endParaRPr lang="en-US"/>
          </a:p>
        </p:txBody>
      </p:sp>
      <p:sp>
        <p:nvSpPr>
          <p:cNvPr id="5" name="Content Placeholder 4"/>
          <p:cNvSpPr>
            <a:spLocks noGrp="1"/>
          </p:cNvSpPr>
          <p:nvPr>
            <p:ph idx="1"/>
          </p:nvPr>
        </p:nvSpPr>
        <p:spPr>
          <a:xfrm>
            <a:off x="304800" y="304800"/>
            <a:ext cx="86106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solidFill>
                  <a:srgbClr val="000066"/>
                </a:solidFill>
                <a:latin typeface="Times New Roman" pitchFamily="18" charset="0"/>
                <a:cs typeface="Times New Roman" pitchFamily="18" charset="0"/>
              </a:rPr>
              <a:t>The property of Capacitor</a:t>
            </a:r>
          </a:p>
          <a:p>
            <a:pPr marL="514350" indent="-514350" algn="just">
              <a:lnSpc>
                <a:spcPct val="130000"/>
              </a:lnSpc>
              <a:spcBef>
                <a:spcPts val="0"/>
              </a:spcBef>
              <a:buClr>
                <a:srgbClr val="C00000"/>
              </a:buClr>
              <a:buAutoNum type="arabicPeriod"/>
            </a:pPr>
            <a:r>
              <a:rPr lang="en-US" sz="2800" b="1" dirty="0">
                <a:latin typeface="Times New Roman" pitchFamily="18" charset="0"/>
                <a:cs typeface="Times New Roman" pitchFamily="18" charset="0"/>
              </a:rPr>
              <a:t>The current in capacitor is zero if the voltage across it is constant.</a:t>
            </a:r>
          </a:p>
          <a:p>
            <a:pPr marL="514350" indent="-514350" algn="just">
              <a:lnSpc>
                <a:spcPct val="130000"/>
              </a:lnSpc>
              <a:spcBef>
                <a:spcPts val="0"/>
              </a:spcBef>
              <a:buClr>
                <a:srgbClr val="C00000"/>
              </a:buClr>
              <a:buAutoNum type="arabicPeriod"/>
            </a:pPr>
            <a:r>
              <a:rPr lang="en-US" sz="2800" b="1" dirty="0">
                <a:latin typeface="Times New Roman" pitchFamily="18" charset="0"/>
                <a:cs typeface="Times New Roman" pitchFamily="18" charset="0"/>
              </a:rPr>
              <a:t>A small change in voltage across a capacitor within zero time gives an infinite current through the capacitor.</a:t>
            </a:r>
          </a:p>
          <a:p>
            <a:pPr marL="514350" indent="-514350" algn="just">
              <a:lnSpc>
                <a:spcPct val="130000"/>
              </a:lnSpc>
              <a:spcBef>
                <a:spcPts val="0"/>
              </a:spcBef>
              <a:buClr>
                <a:srgbClr val="C00000"/>
              </a:buClr>
              <a:buFont typeface="+mj-lt"/>
              <a:buAutoNum type="arabicPeriod" startAt="3"/>
            </a:pPr>
            <a:r>
              <a:rPr lang="en-US" sz="2800" b="1" dirty="0">
                <a:latin typeface="Times New Roman" pitchFamily="18" charset="0"/>
                <a:cs typeface="Times New Roman" pitchFamily="18" charset="0"/>
              </a:rPr>
              <a:t>The capacitor can store finite amount of energy, even if the current through it is zero, and</a:t>
            </a:r>
          </a:p>
          <a:p>
            <a:pPr marL="514350" indent="-514350" algn="just">
              <a:lnSpc>
                <a:spcPct val="130000"/>
              </a:lnSpc>
              <a:spcBef>
                <a:spcPts val="0"/>
              </a:spcBef>
              <a:buClr>
                <a:srgbClr val="C00000"/>
              </a:buClr>
              <a:buFont typeface="+mj-lt"/>
              <a:buAutoNum type="arabicPeriod" startAt="3"/>
            </a:pPr>
            <a:r>
              <a:rPr lang="en-US" sz="2800" b="1" dirty="0">
                <a:latin typeface="Times New Roman" pitchFamily="18" charset="0"/>
                <a:cs typeface="Times New Roman" pitchFamily="18" charset="0"/>
              </a:rPr>
              <a:t>A pure capacitor never dissipates energy, only stores it. That is why it is also called as a non-dissipative passive element.</a:t>
            </a:r>
          </a:p>
          <a:p>
            <a:pPr marL="514350" indent="-514350" algn="just">
              <a:lnSpc>
                <a:spcPct val="130000"/>
              </a:lnSpc>
              <a:spcBef>
                <a:spcPts val="0"/>
              </a:spcBef>
              <a:buClr>
                <a:srgbClr val="C00000"/>
              </a:buClr>
              <a:buAutoNum type="arabicPeriod"/>
            </a:pPr>
            <a:endParaRPr lang="en-US" sz="2800" b="1" dirty="0">
              <a:latin typeface="Times New Roman" pitchFamily="18" charset="0"/>
              <a:cs typeface="Times New Roman" pitchFamily="18" charset="0"/>
            </a:endParaRPr>
          </a:p>
          <a:p>
            <a:pPr marL="514350" indent="-514350" algn="just">
              <a:lnSpc>
                <a:spcPct val="130000"/>
              </a:lnSpc>
              <a:spcBef>
                <a:spcPts val="0"/>
              </a:spcBef>
              <a:buClr>
                <a:srgbClr val="C00000"/>
              </a:buClr>
              <a:buAutoNum type="arabicPeriod"/>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anose="05000000000000000000" pitchFamily="2" charset="2"/>
              <a:buChar char="Ø"/>
            </a:pP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501187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54</a:t>
            </a:fld>
            <a:endParaRPr lang="en-US"/>
          </a:p>
        </p:txBody>
      </p:sp>
      <p:sp>
        <p:nvSpPr>
          <p:cNvPr id="5" name="Content Placeholder 4"/>
          <p:cNvSpPr>
            <a:spLocks noGrp="1"/>
          </p:cNvSpPr>
          <p:nvPr>
            <p:ph idx="1"/>
          </p:nvPr>
        </p:nvSpPr>
        <p:spPr>
          <a:xfrm>
            <a:off x="457200" y="381000"/>
            <a:ext cx="8229600" cy="5029200"/>
          </a:xfrm>
        </p:spPr>
        <p:txBody>
          <a:bodyPr>
            <a:noAutofit/>
          </a:bodyPr>
          <a:lstStyle/>
          <a:p>
            <a:pPr marL="0" indent="0"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IN" altLang="en-US" sz="2800" b="1" dirty="0">
                <a:solidFill>
                  <a:srgbClr val="C00000"/>
                </a:solidFill>
                <a:latin typeface="Times New Roman" pitchFamily="18" charset="0"/>
                <a:cs typeface="Times New Roman" pitchFamily="18" charset="0"/>
              </a:rPr>
              <a:t>Pro.10</a:t>
            </a:r>
            <a:r>
              <a:rPr lang="en-IN" altLang="en-US" sz="2800" b="1" dirty="0">
                <a:solidFill>
                  <a:srgbClr val="000066"/>
                </a:solidFill>
                <a:latin typeface="Times New Roman" pitchFamily="18" charset="0"/>
                <a:cs typeface="Times New Roman" pitchFamily="18" charset="0"/>
              </a:rPr>
              <a:t>: </a:t>
            </a:r>
            <a:r>
              <a:rPr lang="en-US" altLang="en-US" sz="2800" b="1" dirty="0">
                <a:solidFill>
                  <a:srgbClr val="000066"/>
                </a:solidFill>
                <a:latin typeface="Times New Roman" pitchFamily="18" charset="0"/>
                <a:cs typeface="Times New Roman" pitchFamily="18" charset="0"/>
              </a:rPr>
              <a:t> A capacitor having a capacitance 5 micro farad is charged to a voltage  11 KV. Calculate the stored energy in joules.</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p:txBody>
      </p:sp>
      <p:pic>
        <p:nvPicPr>
          <p:cNvPr id="6" name="Picture 5" descr="10.jpg"/>
          <p:cNvPicPr>
            <a:picLocks noChangeAspect="1"/>
          </p:cNvPicPr>
          <p:nvPr/>
        </p:nvPicPr>
        <p:blipFill>
          <a:blip r:embed="rId2" cstate="print"/>
          <a:stretch>
            <a:fillRect/>
          </a:stretch>
        </p:blipFill>
        <p:spPr>
          <a:xfrm>
            <a:off x="838200" y="2819400"/>
            <a:ext cx="7772400" cy="3657600"/>
          </a:xfrm>
          <a:prstGeom prst="rect">
            <a:avLst/>
          </a:prstGeom>
        </p:spPr>
      </p:pic>
    </p:spTree>
    <p:extLst>
      <p:ext uri="{BB962C8B-B14F-4D97-AF65-F5344CB8AC3E}">
        <p14:creationId xmlns:p14="http://schemas.microsoft.com/office/powerpoint/2010/main" val="1964745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55</a:t>
            </a:fld>
            <a:endParaRPr lang="en-US"/>
          </a:p>
        </p:txBody>
      </p:sp>
      <p:sp>
        <p:nvSpPr>
          <p:cNvPr id="5" name="Content Placeholder 4"/>
          <p:cNvSpPr>
            <a:spLocks noGrp="1"/>
          </p:cNvSpPr>
          <p:nvPr>
            <p:ph idx="1"/>
          </p:nvPr>
        </p:nvSpPr>
        <p:spPr>
          <a:xfrm>
            <a:off x="304800" y="228600"/>
            <a:ext cx="82296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Series Circuits</a:t>
            </a:r>
            <a:endParaRPr lang="en-US" sz="32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A series circuit is a circuit in which resistors are arranged in a chain, so the current has only one path to take. </a:t>
            </a:r>
          </a:p>
          <a:p>
            <a:pPr algn="just">
              <a:lnSpc>
                <a:spcPct val="13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In a series circuit, the current through each of the components is the same, and the voltage across the circuit is the sum of the voltages across each component.</a:t>
            </a:r>
          </a:p>
        </p:txBody>
      </p:sp>
      <p:pic>
        <p:nvPicPr>
          <p:cNvPr id="6" name="Picture 5" descr="390px-Resistors_.png"/>
          <p:cNvPicPr>
            <a:picLocks noChangeAspect="1"/>
          </p:cNvPicPr>
          <p:nvPr/>
        </p:nvPicPr>
        <p:blipFill>
          <a:blip r:embed="rId3"/>
          <a:stretch>
            <a:fillRect/>
          </a:stretch>
        </p:blipFill>
        <p:spPr>
          <a:xfrm>
            <a:off x="457200" y="4724400"/>
            <a:ext cx="3714750" cy="1219200"/>
          </a:xfrm>
          <a:prstGeom prst="rect">
            <a:avLst/>
          </a:prstGeom>
        </p:spPr>
      </p:pic>
      <p:sp>
        <p:nvSpPr>
          <p:cNvPr id="8" name="Rectangle 7"/>
          <p:cNvSpPr/>
          <p:nvPr/>
        </p:nvSpPr>
        <p:spPr>
          <a:xfrm>
            <a:off x="228600" y="3505200"/>
            <a:ext cx="8077200" cy="1004699"/>
          </a:xfrm>
          <a:prstGeom prst="rect">
            <a:avLst/>
          </a:prstGeom>
        </p:spPr>
        <p:txBody>
          <a:bodyPr wrap="square">
            <a:spAutoFit/>
          </a:bodyPr>
          <a:lstStyle/>
          <a:p>
            <a:pPr algn="just">
              <a:lnSpc>
                <a:spcPct val="13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The total resistance of resistors in series is equal to the sum of their individual resistances:</a:t>
            </a:r>
          </a:p>
        </p:txBody>
      </p:sp>
      <p:graphicFrame>
        <p:nvGraphicFramePr>
          <p:cNvPr id="159745" name="Object 1"/>
          <p:cNvGraphicFramePr>
            <a:graphicFrameLocks noChangeAspect="1"/>
          </p:cNvGraphicFramePr>
          <p:nvPr/>
        </p:nvGraphicFramePr>
        <p:xfrm>
          <a:off x="4191000" y="4953000"/>
          <a:ext cx="4267200" cy="609600"/>
        </p:xfrm>
        <a:graphic>
          <a:graphicData uri="http://schemas.openxmlformats.org/presentationml/2006/ole">
            <mc:AlternateContent xmlns:mc="http://schemas.openxmlformats.org/markup-compatibility/2006">
              <mc:Choice xmlns:v="urn:schemas-microsoft-com:vml" Requires="v">
                <p:oleObj spid="_x0000_s16385" name="Equation" r:id="rId4" imgW="1562100" imgH="228600" progId="Equation.3">
                  <p:embed/>
                </p:oleObj>
              </mc:Choice>
              <mc:Fallback>
                <p:oleObj name="Equation" r:id="rId4" imgW="1562100" imgH="228600" progId="Equation.3">
                  <p:embed/>
                  <p:pic>
                    <p:nvPicPr>
                      <p:cNvPr id="159745"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4953000"/>
                        <a:ext cx="4267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9001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56</a:t>
            </a:fld>
            <a:endParaRPr lang="en-US"/>
          </a:p>
        </p:txBody>
      </p:sp>
      <p:sp>
        <p:nvSpPr>
          <p:cNvPr id="5" name="Content Placeholder 4"/>
          <p:cNvSpPr>
            <a:spLocks noGrp="1"/>
          </p:cNvSpPr>
          <p:nvPr>
            <p:ph idx="1"/>
          </p:nvPr>
        </p:nvSpPr>
        <p:spPr>
          <a:xfrm>
            <a:off x="304800" y="609600"/>
            <a:ext cx="85344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solidFill>
                  <a:srgbClr val="000066"/>
                </a:solidFill>
                <a:latin typeface="Times New Roman" pitchFamily="18" charset="0"/>
                <a:cs typeface="Times New Roman" pitchFamily="18" charset="0"/>
              </a:rPr>
              <a:t>Power in a Series Circuit:</a:t>
            </a:r>
            <a:r>
              <a:rPr lang="en-US" sz="2400" b="1" dirty="0">
                <a:latin typeface="Times New Roman" pitchFamily="18" charset="0"/>
                <a:cs typeface="Times New Roman" pitchFamily="18" charset="0"/>
              </a:rPr>
              <a:t> The total power supplied by the source in any series resistive circuit is equal to the sum of powers in each resistor in series, i.e.</a:t>
            </a:r>
          </a:p>
          <a:p>
            <a:pPr algn="just">
              <a:lnSpc>
                <a:spcPct val="20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Determine the total amount of power in the series circuit in given figure </a:t>
            </a:r>
          </a:p>
          <a:p>
            <a:pPr algn="just">
              <a:lnSpc>
                <a:spcPct val="13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30000"/>
              </a:lnSpc>
              <a:spcBef>
                <a:spcPts val="0"/>
              </a:spcBef>
              <a:buClr>
                <a:srgbClr val="C00000"/>
              </a:buClr>
              <a:buNone/>
            </a:pPr>
            <a:endParaRPr lang="en-US" sz="2400" b="1" dirty="0">
              <a:latin typeface="Times New Roman" pitchFamily="18" charset="0"/>
              <a:cs typeface="Times New Roman" pitchFamily="18" charset="0"/>
            </a:endParaRPr>
          </a:p>
        </p:txBody>
      </p:sp>
      <p:sp>
        <p:nvSpPr>
          <p:cNvPr id="137218" name="AutoShape 2"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7220" name="AutoShape 4"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51586" name="Object 34"/>
          <p:cNvGraphicFramePr>
            <a:graphicFrameLocks noChangeAspect="1"/>
          </p:cNvGraphicFramePr>
          <p:nvPr/>
        </p:nvGraphicFramePr>
        <p:xfrm>
          <a:off x="1493838" y="1895475"/>
          <a:ext cx="5318125" cy="1009650"/>
        </p:xfrm>
        <a:graphic>
          <a:graphicData uri="http://schemas.openxmlformats.org/presentationml/2006/ole">
            <mc:AlternateContent xmlns:mc="http://schemas.openxmlformats.org/markup-compatibility/2006">
              <mc:Choice xmlns:v="urn:schemas-microsoft-com:vml" Requires="v">
                <p:oleObj spid="_x0000_s17409" name="Equation" r:id="rId3" imgW="2298700" imgH="457200" progId="Equation.3">
                  <p:embed/>
                </p:oleObj>
              </mc:Choice>
              <mc:Fallback>
                <p:oleObj name="Equation" r:id="rId3" imgW="2298700" imgH="457200" progId="Equation.3">
                  <p:embed/>
                  <p:pic>
                    <p:nvPicPr>
                      <p:cNvPr id="151586"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838" y="1895475"/>
                        <a:ext cx="5318125"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9" descr="IMG_20190719_112413.jpg"/>
          <p:cNvPicPr>
            <a:picLocks noChangeAspect="1"/>
          </p:cNvPicPr>
          <p:nvPr/>
        </p:nvPicPr>
        <p:blipFill>
          <a:blip r:embed="rId5" cstate="print"/>
          <a:stretch>
            <a:fillRect/>
          </a:stretch>
        </p:blipFill>
        <p:spPr>
          <a:xfrm>
            <a:off x="2743200" y="3733800"/>
            <a:ext cx="4419600" cy="2209800"/>
          </a:xfrm>
          <a:prstGeom prst="rect">
            <a:avLst/>
          </a:prstGeom>
        </p:spPr>
      </p:pic>
    </p:spTree>
    <p:extLst>
      <p:ext uri="{BB962C8B-B14F-4D97-AF65-F5344CB8AC3E}">
        <p14:creationId xmlns:p14="http://schemas.microsoft.com/office/powerpoint/2010/main" val="1501187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57</a:t>
            </a:fld>
            <a:endParaRPr lang="en-US"/>
          </a:p>
        </p:txBody>
      </p:sp>
      <p:sp>
        <p:nvSpPr>
          <p:cNvPr id="5" name="Content Placeholder 4"/>
          <p:cNvSpPr>
            <a:spLocks noGrp="1"/>
          </p:cNvSpPr>
          <p:nvPr>
            <p:ph idx="1"/>
          </p:nvPr>
        </p:nvSpPr>
        <p:spPr>
          <a:xfrm>
            <a:off x="304800" y="3810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solidFill>
                  <a:srgbClr val="000066"/>
                </a:solidFill>
                <a:latin typeface="Times New Roman" pitchFamily="18" charset="0"/>
                <a:cs typeface="Times New Roman" pitchFamily="18" charset="0"/>
              </a:rPr>
              <a:t>Inductor</a:t>
            </a:r>
            <a:r>
              <a:rPr lang="en-US" sz="2800" b="1" dirty="0">
                <a:latin typeface="Times New Roman" pitchFamily="18" charset="0"/>
                <a:cs typeface="Times New Roman" pitchFamily="18" charset="0"/>
              </a:rPr>
              <a:t> </a:t>
            </a:r>
            <a:r>
              <a:rPr lang="en-US" sz="2400" b="1" dirty="0">
                <a:latin typeface="Times New Roman" pitchFamily="18" charset="0"/>
                <a:cs typeface="Times New Roman" pitchFamily="18" charset="0"/>
              </a:rPr>
              <a:t>follow the same law, in that the total inductance of non-coupled inductors in series is equal to the sum of their individual inductances:</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800" b="1" dirty="0">
                <a:solidFill>
                  <a:srgbClr val="000066"/>
                </a:solidFill>
                <a:latin typeface="Times New Roman" pitchFamily="18" charset="0"/>
                <a:cs typeface="Times New Roman" pitchFamily="18" charset="0"/>
              </a:rPr>
              <a:t>Capacitors</a:t>
            </a:r>
            <a:r>
              <a:rPr lang="en-US" sz="2800" b="1" dirty="0">
                <a:latin typeface="Times New Roman" pitchFamily="18" charset="0"/>
                <a:cs typeface="Times New Roman" pitchFamily="18" charset="0"/>
              </a:rPr>
              <a:t> </a:t>
            </a:r>
            <a:r>
              <a:rPr lang="en-US" sz="2400" b="1" dirty="0">
                <a:latin typeface="Times New Roman" pitchFamily="18" charset="0"/>
                <a:cs typeface="Times New Roman" pitchFamily="18" charset="0"/>
              </a:rPr>
              <a:t>follow the same law using the reciprocals. The total capacitance of capacitors in series is equal to the reciprocal of the sum of the reciprocals of their individual capacitances:</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a:latin typeface="Times New Roman" pitchFamily="18" charset="0"/>
              <a:cs typeface="Times New Roman" pitchFamily="18" charset="0"/>
            </a:endParaRPr>
          </a:p>
        </p:txBody>
      </p:sp>
      <p:sp>
        <p:nvSpPr>
          <p:cNvPr id="137218" name="AutoShape 2"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7220" name="AutoShape 4"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37222" name="Object 6"/>
          <p:cNvGraphicFramePr>
            <a:graphicFrameLocks noChangeAspect="1"/>
          </p:cNvGraphicFramePr>
          <p:nvPr/>
        </p:nvGraphicFramePr>
        <p:xfrm>
          <a:off x="4191000" y="4724400"/>
          <a:ext cx="4419600" cy="1079500"/>
        </p:xfrm>
        <a:graphic>
          <a:graphicData uri="http://schemas.openxmlformats.org/presentationml/2006/ole">
            <mc:AlternateContent xmlns:mc="http://schemas.openxmlformats.org/markup-compatibility/2006">
              <mc:Choice xmlns:v="urn:schemas-microsoft-com:vml" Requires="v">
                <p:oleObj spid="_x0000_s18433" name="Equation" r:id="rId3" imgW="1701800" imgH="431800" progId="Equation.3">
                  <p:embed/>
                </p:oleObj>
              </mc:Choice>
              <mc:Fallback>
                <p:oleObj name="Equation" r:id="rId3" imgW="1701800" imgH="431800" progId="Equation.3">
                  <p:embed/>
                  <p:pic>
                    <p:nvPicPr>
                      <p:cNvPr id="1372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724400"/>
                        <a:ext cx="44196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Inductors.png"/>
          <p:cNvPicPr>
            <a:picLocks noChangeAspect="1"/>
          </p:cNvPicPr>
          <p:nvPr/>
        </p:nvPicPr>
        <p:blipFill>
          <a:blip r:embed="rId5"/>
          <a:stretch>
            <a:fillRect/>
          </a:stretch>
        </p:blipFill>
        <p:spPr>
          <a:xfrm>
            <a:off x="685800" y="2057400"/>
            <a:ext cx="3714750" cy="1009650"/>
          </a:xfrm>
          <a:prstGeom prst="rect">
            <a:avLst/>
          </a:prstGeom>
        </p:spPr>
      </p:pic>
      <p:graphicFrame>
        <p:nvGraphicFramePr>
          <p:cNvPr id="143364" name="Object 4"/>
          <p:cNvGraphicFramePr>
            <a:graphicFrameLocks noChangeAspect="1"/>
          </p:cNvGraphicFramePr>
          <p:nvPr/>
        </p:nvGraphicFramePr>
        <p:xfrm>
          <a:off x="4419600" y="2133600"/>
          <a:ext cx="4164013" cy="571500"/>
        </p:xfrm>
        <a:graphic>
          <a:graphicData uri="http://schemas.openxmlformats.org/presentationml/2006/ole">
            <mc:AlternateContent xmlns:mc="http://schemas.openxmlformats.org/markup-compatibility/2006">
              <mc:Choice xmlns:v="urn:schemas-microsoft-com:vml" Requires="v">
                <p:oleObj spid="_x0000_s18434" name="Equation" r:id="rId6" imgW="1524000" imgH="228600" progId="Equation.3">
                  <p:embed/>
                </p:oleObj>
              </mc:Choice>
              <mc:Fallback>
                <p:oleObj name="Equation" r:id="rId6" imgW="1524000" imgH="228600" progId="Equation.3">
                  <p:embed/>
                  <p:pic>
                    <p:nvPicPr>
                      <p:cNvPr id="14336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133600"/>
                        <a:ext cx="4164013"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descr="Capacitors.png"/>
          <p:cNvPicPr>
            <a:picLocks noChangeAspect="1"/>
          </p:cNvPicPr>
          <p:nvPr/>
        </p:nvPicPr>
        <p:blipFill>
          <a:blip r:embed="rId8"/>
          <a:stretch>
            <a:fillRect/>
          </a:stretch>
        </p:blipFill>
        <p:spPr>
          <a:xfrm>
            <a:off x="304800" y="5029200"/>
            <a:ext cx="3714750" cy="1009650"/>
          </a:xfrm>
          <a:prstGeom prst="rect">
            <a:avLst/>
          </a:prstGeom>
        </p:spPr>
      </p:pic>
    </p:spTree>
    <p:extLst>
      <p:ext uri="{BB962C8B-B14F-4D97-AF65-F5344CB8AC3E}">
        <p14:creationId xmlns:p14="http://schemas.microsoft.com/office/powerpoint/2010/main" val="150118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58</a:t>
            </a:fld>
            <a:endParaRPr lang="en-US"/>
          </a:p>
        </p:txBody>
      </p:sp>
      <p:sp>
        <p:nvSpPr>
          <p:cNvPr id="5" name="Content Placeholder 4"/>
          <p:cNvSpPr>
            <a:spLocks noGrp="1"/>
          </p:cNvSpPr>
          <p:nvPr>
            <p:ph idx="1"/>
          </p:nvPr>
        </p:nvSpPr>
        <p:spPr>
          <a:xfrm>
            <a:off x="609600" y="609600"/>
            <a:ext cx="7924800" cy="5029200"/>
          </a:xfrm>
        </p:spPr>
        <p:txBody>
          <a:bodyPr>
            <a:noAutofit/>
          </a:bodyPr>
          <a:lstStyle/>
          <a:p>
            <a:pPr marL="0" indent="0" algn="ctr">
              <a:lnSpc>
                <a:spcPct val="130000"/>
              </a:lnSpc>
              <a:spcBef>
                <a:spcPts val="0"/>
              </a:spcBef>
              <a:spcAft>
                <a:spcPts val="1200"/>
              </a:spcAft>
              <a:buClr>
                <a:srgbClr val="C00000"/>
              </a:buClr>
              <a:buNone/>
            </a:pPr>
            <a:r>
              <a:rPr lang="en-US" sz="3200" b="1" dirty="0">
                <a:solidFill>
                  <a:srgbClr val="C00000"/>
                </a:solidFill>
                <a:latin typeface="Times New Roman" panose="02020603050405020304" pitchFamily="18" charset="0"/>
                <a:cs typeface="Times New Roman" panose="02020603050405020304" pitchFamily="18" charset="0"/>
              </a:rPr>
              <a:t>Parallel Circuits</a:t>
            </a:r>
            <a:endParaRPr lang="en-US" sz="32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Parallel circuit is a circuit in which the resistors are arranged with their heads connected together, and their tails connected together. </a:t>
            </a:r>
          </a:p>
          <a:p>
            <a:pPr algn="just">
              <a:lnSpc>
                <a:spcPct val="10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The current in a parallel circuit breaks up, with some flowing along each parallel branch and re-combining when the branches meet again. </a:t>
            </a:r>
          </a:p>
          <a:p>
            <a:pPr algn="just">
              <a:lnSpc>
                <a:spcPct val="10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The voltage across each resistor in parallel is the same.</a:t>
            </a:r>
          </a:p>
        </p:txBody>
      </p:sp>
    </p:spTree>
    <p:extLst>
      <p:ext uri="{BB962C8B-B14F-4D97-AF65-F5344CB8AC3E}">
        <p14:creationId xmlns:p14="http://schemas.microsoft.com/office/powerpoint/2010/main" val="3619001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59</a:t>
            </a:fld>
            <a:endParaRPr lang="en-US"/>
          </a:p>
        </p:txBody>
      </p:sp>
      <p:sp>
        <p:nvSpPr>
          <p:cNvPr id="5" name="Content Placeholder 4"/>
          <p:cNvSpPr>
            <a:spLocks noGrp="1"/>
          </p:cNvSpPr>
          <p:nvPr>
            <p:ph idx="1"/>
          </p:nvPr>
        </p:nvSpPr>
        <p:spPr>
          <a:xfrm>
            <a:off x="304800" y="304800"/>
            <a:ext cx="8534400" cy="5029200"/>
          </a:xfrm>
        </p:spPr>
        <p:txBody>
          <a:bodyPr>
            <a:noAutofit/>
          </a:bodyPr>
          <a:lstStyle/>
          <a:p>
            <a:pPr algn="just">
              <a:lnSpc>
                <a:spcPct val="13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The total resistance of a set of resistors in parallel is found by adding up the reciprocals of the resistance values, and then taking the reciprocal of the total:</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0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r>
              <a:rPr lang="en-US" sz="2400" b="1" dirty="0">
                <a:solidFill>
                  <a:srgbClr val="000066"/>
                </a:solidFill>
                <a:latin typeface="Times New Roman" pitchFamily="18" charset="0"/>
                <a:cs typeface="Times New Roman" pitchFamily="18" charset="0"/>
              </a:rPr>
              <a:t>Power in a Series Circuit:</a:t>
            </a:r>
            <a:r>
              <a:rPr lang="en-US" sz="2400" b="1" dirty="0">
                <a:latin typeface="Times New Roman" pitchFamily="18" charset="0"/>
                <a:cs typeface="Times New Roman" pitchFamily="18" charset="0"/>
              </a:rPr>
              <a:t> The total power supplied by the source in any series resistive circuit is equal to the sum of powers in each resistor in series, i.e.</a:t>
            </a:r>
          </a:p>
        </p:txBody>
      </p:sp>
      <p:sp>
        <p:nvSpPr>
          <p:cNvPr id="137218" name="AutoShape 2"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7220" name="AutoShape 4"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37222" name="Object 6"/>
          <p:cNvGraphicFramePr>
            <a:graphicFrameLocks noChangeAspect="1"/>
          </p:cNvGraphicFramePr>
          <p:nvPr>
            <p:extLst>
              <p:ext uri="{D42A27DB-BD31-4B8C-83A1-F6EECF244321}">
                <p14:modId xmlns:p14="http://schemas.microsoft.com/office/powerpoint/2010/main" val="2212549814"/>
              </p:ext>
            </p:extLst>
          </p:nvPr>
        </p:nvGraphicFramePr>
        <p:xfrm>
          <a:off x="4565650" y="2286000"/>
          <a:ext cx="3892550" cy="990600"/>
        </p:xfrm>
        <a:graphic>
          <a:graphicData uri="http://schemas.openxmlformats.org/presentationml/2006/ole">
            <mc:AlternateContent xmlns:mc="http://schemas.openxmlformats.org/markup-compatibility/2006">
              <mc:Choice xmlns:v="urn:schemas-microsoft-com:vml" Requires="v">
                <p:oleObj spid="_x0000_s19457" name="Equation" r:id="rId3" imgW="1676400" imgH="431800" progId="Equation.3">
                  <p:embed/>
                </p:oleObj>
              </mc:Choice>
              <mc:Fallback>
                <p:oleObj name="Equation" r:id="rId3" imgW="1676400" imgH="431800" progId="Equation.3">
                  <p:embed/>
                  <p:pic>
                    <p:nvPicPr>
                      <p:cNvPr id="1372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5650" y="2286000"/>
                        <a:ext cx="389255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0" descr="301px-Resistors_in_parallel.svg.png"/>
          <p:cNvPicPr>
            <a:picLocks noChangeAspect="1"/>
          </p:cNvPicPr>
          <p:nvPr/>
        </p:nvPicPr>
        <p:blipFill>
          <a:blip r:embed="rId5"/>
          <a:stretch>
            <a:fillRect/>
          </a:stretch>
        </p:blipFill>
        <p:spPr>
          <a:xfrm>
            <a:off x="609600" y="2057400"/>
            <a:ext cx="3494087" cy="1600200"/>
          </a:xfrm>
          <a:prstGeom prst="rect">
            <a:avLst/>
          </a:prstGeom>
        </p:spPr>
      </p:pic>
      <p:graphicFrame>
        <p:nvGraphicFramePr>
          <p:cNvPr id="153618" name="Object 18"/>
          <p:cNvGraphicFramePr>
            <a:graphicFrameLocks noChangeAspect="1"/>
          </p:cNvGraphicFramePr>
          <p:nvPr/>
        </p:nvGraphicFramePr>
        <p:xfrm>
          <a:off x="1905000" y="5181600"/>
          <a:ext cx="5318125" cy="1009650"/>
        </p:xfrm>
        <a:graphic>
          <a:graphicData uri="http://schemas.openxmlformats.org/presentationml/2006/ole">
            <mc:AlternateContent xmlns:mc="http://schemas.openxmlformats.org/markup-compatibility/2006">
              <mc:Choice xmlns:v="urn:schemas-microsoft-com:vml" Requires="v">
                <p:oleObj spid="_x0000_s19458" name="Equation" r:id="rId6" imgW="2298700" imgH="457200" progId="Equation.3">
                  <p:embed/>
                </p:oleObj>
              </mc:Choice>
              <mc:Fallback>
                <p:oleObj name="Equation" r:id="rId6" imgW="2298700" imgH="457200" progId="Equation.3">
                  <p:embed/>
                  <p:pic>
                    <p:nvPicPr>
                      <p:cNvPr id="153618"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5181600"/>
                        <a:ext cx="5318125"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01187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8001000" cy="4193683"/>
          </a:xfrm>
        </p:spPr>
        <p:txBody>
          <a:bodyPr>
            <a:noAutofit/>
          </a:bodyPr>
          <a:lstStyle/>
          <a:p>
            <a:pPr algn="ctr" eaLnBrk="1" fontAlgn="auto" hangingPunct="1">
              <a:lnSpc>
                <a:spcPct val="100000"/>
              </a:lnSpc>
              <a:spcAft>
                <a:spcPts val="0"/>
              </a:spcAft>
              <a:defRPr/>
            </a:pP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Basic Electrical Engineering </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UNIT-I: </a:t>
            </a:r>
            <a:r>
              <a:rPr lang="en-US" sz="4000" b="1" dirty="0">
                <a:solidFill>
                  <a:srgbClr val="000066"/>
                </a:solidFill>
                <a:latin typeface="Times New Roman" panose="02020603050405020304" pitchFamily="18" charset="0"/>
                <a:cs typeface="Times New Roman" panose="02020603050405020304" pitchFamily="18" charset="0"/>
              </a:rPr>
              <a:t> Introduction of Electrical Engineering </a:t>
            </a:r>
            <a:br>
              <a:rPr lang="en-US" sz="4000" b="1" dirty="0">
                <a:solidFill>
                  <a:srgbClr val="000066"/>
                </a:solidFill>
                <a:latin typeface="Times New Roman" panose="02020603050405020304" pitchFamily="18" charset="0"/>
                <a:cs typeface="Times New Roman" panose="02020603050405020304" pitchFamily="18" charset="0"/>
              </a:rPr>
            </a:br>
            <a:br>
              <a:rPr lang="en-US" sz="5400" b="1" dirty="0">
                <a:solidFill>
                  <a:srgbClr val="C00000"/>
                </a:solidFill>
                <a:latin typeface="Times New Roman" panose="02020603050405020304" pitchFamily="18" charset="0"/>
                <a:cs typeface="Times New Roman" panose="02020603050405020304" pitchFamily="18" charset="0"/>
              </a:rPr>
            </a:br>
            <a:r>
              <a:rPr lang="en-US" sz="5400" b="1" dirty="0">
                <a:solidFill>
                  <a:srgbClr val="C00000"/>
                </a:solidFill>
                <a:latin typeface="Times New Roman" panose="02020603050405020304" pitchFamily="18" charset="0"/>
                <a:cs typeface="Times New Roman" panose="02020603050405020304" pitchFamily="18" charset="0"/>
              </a:rPr>
              <a:t> </a:t>
            </a:r>
          </a:p>
        </p:txBody>
      </p:sp>
      <p:sp>
        <p:nvSpPr>
          <p:cNvPr id="7171" name="Subtitle 2"/>
          <p:cNvSpPr>
            <a:spLocks noGrp="1"/>
          </p:cNvSpPr>
          <p:nvPr>
            <p:ph type="subTitle" idx="1"/>
          </p:nvPr>
        </p:nvSpPr>
        <p:spPr>
          <a:xfrm>
            <a:off x="2133600" y="4724400"/>
            <a:ext cx="5638800" cy="1756356"/>
          </a:xfrm>
        </p:spPr>
        <p:txBody>
          <a:bodyPr>
            <a:noAutofit/>
          </a:bodyPr>
          <a:lstStyle/>
          <a:p>
            <a:pPr algn="ctr" eaLnBrk="1" hangingPunct="1">
              <a:defRPr/>
            </a:pPr>
            <a:r>
              <a:rPr lang="en-US" sz="2800" b="1" dirty="0">
                <a:latin typeface="Times New Roman" panose="02020603050405020304" pitchFamily="18" charset="0"/>
                <a:cs typeface="Times New Roman" panose="02020603050405020304" pitchFamily="18" charset="0"/>
              </a:rPr>
              <a:t>By</a:t>
            </a:r>
          </a:p>
          <a:p>
            <a:pPr algn="ctr" eaLnBrk="1" hangingPunct="1">
              <a:defRPr/>
            </a:pPr>
            <a:r>
              <a:rPr lang="en-US" sz="2800" b="1" dirty="0">
                <a:latin typeface="Times New Roman" panose="02020603050405020304" pitchFamily="18" charset="0"/>
                <a:cs typeface="Times New Roman" panose="02020603050405020304" pitchFamily="18" charset="0"/>
              </a:rPr>
              <a:t>Dr. G. </a:t>
            </a:r>
            <a:r>
              <a:rPr lang="en-US" sz="2800" b="1" dirty="0" err="1">
                <a:latin typeface="Times New Roman" panose="02020603050405020304" pitchFamily="18" charset="0"/>
                <a:cs typeface="Times New Roman" panose="02020603050405020304" pitchFamily="18" charset="0"/>
              </a:rPr>
              <a:t>Ramesh</a:t>
            </a:r>
            <a:r>
              <a:rPr lang="en-US" sz="2800" b="1" dirty="0">
                <a:latin typeface="Times New Roman" panose="02020603050405020304" pitchFamily="18" charset="0"/>
                <a:cs typeface="Times New Roman" panose="02020603050405020304" pitchFamily="18" charset="0"/>
              </a:rPr>
              <a:t> </a:t>
            </a:r>
          </a:p>
          <a:p>
            <a:pPr algn="ctr" eaLnBrk="1" hangingPunct="1">
              <a:defRPr/>
            </a:pPr>
            <a:endParaRPr lang="en-US" sz="2600" b="1" dirty="0">
              <a:latin typeface="Times New Roman" panose="02020603050405020304" pitchFamily="18" charset="0"/>
              <a:cs typeface="Times New Roman" panose="02020603050405020304" pitchFamily="18" charset="0"/>
            </a:endParaRPr>
          </a:p>
        </p:txBody>
      </p:sp>
      <p:pic>
        <p:nvPicPr>
          <p:cNvPr id="12292" name="Picture 1" descr="C:\Documents and Settings\Administrator\My Documents\My Pictures\snisT AUTONOMOUS logo.jpg"/>
          <p:cNvPicPr>
            <a:picLocks noChangeAspect="1" noChangeArrowheads="1"/>
          </p:cNvPicPr>
          <p:nvPr/>
        </p:nvPicPr>
        <p:blipFill>
          <a:blip r:embed="rId2"/>
          <a:srcRect/>
          <a:stretch>
            <a:fillRect/>
          </a:stretch>
        </p:blipFill>
        <p:spPr bwMode="auto">
          <a:xfrm>
            <a:off x="3810000" y="381000"/>
            <a:ext cx="1828800" cy="838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5393"/>
    </mc:Choice>
    <mc:Fallback xmlns="">
      <p:transition spd="slow" advTm="5393"/>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60</a:t>
            </a:fld>
            <a:endParaRPr lang="en-US"/>
          </a:p>
        </p:txBody>
      </p:sp>
      <p:sp>
        <p:nvSpPr>
          <p:cNvPr id="5" name="Content Placeholder 4"/>
          <p:cNvSpPr>
            <a:spLocks noGrp="1"/>
          </p:cNvSpPr>
          <p:nvPr>
            <p:ph idx="1"/>
          </p:nvPr>
        </p:nvSpPr>
        <p:spPr>
          <a:xfrm>
            <a:off x="381000" y="7620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solidFill>
                  <a:srgbClr val="000066"/>
                </a:solidFill>
                <a:latin typeface="Times New Roman" pitchFamily="18" charset="0"/>
                <a:cs typeface="Times New Roman" pitchFamily="18" charset="0"/>
              </a:rPr>
              <a:t>Inductor </a:t>
            </a:r>
            <a:r>
              <a:rPr lang="en-US" sz="2400" b="1" dirty="0">
                <a:latin typeface="Times New Roman" pitchFamily="18" charset="0"/>
                <a:cs typeface="Times New Roman" pitchFamily="18" charset="0"/>
              </a:rPr>
              <a:t>follow the same law, in that the total inductance of non-coupled inductors in parallel is equal to the reciprocal of the sum of the reciprocals of their individual inductances:</a:t>
            </a:r>
          </a:p>
          <a:p>
            <a:pPr algn="just">
              <a:lnSpc>
                <a:spcPct val="130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a:latin typeface="Times New Roman" pitchFamily="18" charset="0"/>
              <a:cs typeface="Times New Roman" pitchFamily="18" charset="0"/>
            </a:endParaRPr>
          </a:p>
          <a:p>
            <a:pPr algn="just">
              <a:lnSpc>
                <a:spcPct val="10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The total capacitance of capacitor in parallel is equal to the sum of their individual capacitances:</a:t>
            </a: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itchFamily="18" charset="0"/>
              <a:cs typeface="Times New Roman" pitchFamily="18" charset="0"/>
            </a:endParaRPr>
          </a:p>
          <a:p>
            <a:pPr algn="just">
              <a:lnSpc>
                <a:spcPct val="130000"/>
              </a:lnSpc>
              <a:spcBef>
                <a:spcPts val="0"/>
              </a:spcBef>
              <a:buClr>
                <a:srgbClr val="C00000"/>
              </a:buClr>
              <a:buNone/>
            </a:pPr>
            <a:endParaRPr lang="en-US" sz="2800" b="1" dirty="0">
              <a:latin typeface="Times New Roman" pitchFamily="18" charset="0"/>
              <a:cs typeface="Times New Roman" pitchFamily="18" charset="0"/>
            </a:endParaRPr>
          </a:p>
        </p:txBody>
      </p:sp>
      <p:sp>
        <p:nvSpPr>
          <p:cNvPr id="137218" name="AutoShape 2"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7220" name="AutoShape 4" descr="{\displaystyle R_{\text{total}}=R_{\text{s}}=R_{1}+R_{2}+\cdots +R_{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37222" name="Object 6"/>
          <p:cNvGraphicFramePr>
            <a:graphicFrameLocks noChangeAspect="1"/>
          </p:cNvGraphicFramePr>
          <p:nvPr>
            <p:extLst>
              <p:ext uri="{D42A27DB-BD31-4B8C-83A1-F6EECF244321}">
                <p14:modId xmlns:p14="http://schemas.microsoft.com/office/powerpoint/2010/main" val="58597730"/>
              </p:ext>
            </p:extLst>
          </p:nvPr>
        </p:nvGraphicFramePr>
        <p:xfrm>
          <a:off x="4724400" y="2514600"/>
          <a:ext cx="3797300" cy="914400"/>
        </p:xfrm>
        <a:graphic>
          <a:graphicData uri="http://schemas.openxmlformats.org/presentationml/2006/ole">
            <mc:AlternateContent xmlns:mc="http://schemas.openxmlformats.org/markup-compatibility/2006">
              <mc:Choice xmlns:v="urn:schemas-microsoft-com:vml" Requires="v">
                <p:oleObj spid="_x0000_s20481" name="Equation" r:id="rId3" imgW="1637589" imgH="431613" progId="Equation.3">
                  <p:embed/>
                </p:oleObj>
              </mc:Choice>
              <mc:Fallback>
                <p:oleObj name="Equation" r:id="rId3" imgW="1637589" imgH="431613" progId="Equation.3">
                  <p:embed/>
                  <p:pic>
                    <p:nvPicPr>
                      <p:cNvPr id="1372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514600"/>
                        <a:ext cx="37973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9" descr="Inductors_in_parallel.svg.png"/>
          <p:cNvPicPr>
            <a:picLocks noChangeAspect="1"/>
          </p:cNvPicPr>
          <p:nvPr/>
        </p:nvPicPr>
        <p:blipFill>
          <a:blip r:embed="rId5"/>
          <a:stretch>
            <a:fillRect/>
          </a:stretch>
        </p:blipFill>
        <p:spPr>
          <a:xfrm>
            <a:off x="304800" y="2209800"/>
            <a:ext cx="3810000" cy="1524000"/>
          </a:xfrm>
          <a:prstGeom prst="rect">
            <a:avLst/>
          </a:prstGeom>
        </p:spPr>
      </p:pic>
      <p:pic>
        <p:nvPicPr>
          <p:cNvPr id="9" name="Picture 8" descr="301px-Capacitors_in_parallel.svg.png"/>
          <p:cNvPicPr>
            <a:picLocks noChangeAspect="1"/>
          </p:cNvPicPr>
          <p:nvPr/>
        </p:nvPicPr>
        <p:blipFill>
          <a:blip r:embed="rId6"/>
          <a:stretch>
            <a:fillRect/>
          </a:stretch>
        </p:blipFill>
        <p:spPr>
          <a:xfrm>
            <a:off x="609600" y="4724400"/>
            <a:ext cx="3200400" cy="1447800"/>
          </a:xfrm>
          <a:prstGeom prst="rect">
            <a:avLst/>
          </a:prstGeom>
        </p:spPr>
      </p:pic>
      <p:graphicFrame>
        <p:nvGraphicFramePr>
          <p:cNvPr id="154659" name="Object 35"/>
          <p:cNvGraphicFramePr>
            <a:graphicFrameLocks noChangeAspect="1"/>
          </p:cNvGraphicFramePr>
          <p:nvPr/>
        </p:nvGraphicFramePr>
        <p:xfrm>
          <a:off x="4419600" y="5105400"/>
          <a:ext cx="4038600" cy="457200"/>
        </p:xfrm>
        <a:graphic>
          <a:graphicData uri="http://schemas.openxmlformats.org/presentationml/2006/ole">
            <mc:AlternateContent xmlns:mc="http://schemas.openxmlformats.org/markup-compatibility/2006">
              <mc:Choice xmlns:v="urn:schemas-microsoft-com:vml" Requires="v">
                <p:oleObj spid="_x0000_s20482" name="Equation" r:id="rId7" imgW="1574800" imgH="228600" progId="Equation.3">
                  <p:embed/>
                </p:oleObj>
              </mc:Choice>
              <mc:Fallback>
                <p:oleObj name="Equation" r:id="rId7" imgW="1574800" imgH="228600" progId="Equation.3">
                  <p:embed/>
                  <p:pic>
                    <p:nvPicPr>
                      <p:cNvPr id="154659"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5105400"/>
                        <a:ext cx="4038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01187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61</a:t>
            </a:fld>
            <a:endParaRPr lang="en-US"/>
          </a:p>
        </p:txBody>
      </p:sp>
      <p:sp>
        <p:nvSpPr>
          <p:cNvPr id="5" name="Content Placeholder 4"/>
          <p:cNvSpPr>
            <a:spLocks noGrp="1"/>
          </p:cNvSpPr>
          <p:nvPr>
            <p:ph idx="1"/>
          </p:nvPr>
        </p:nvSpPr>
        <p:spPr>
          <a:xfrm>
            <a:off x="457200" y="457200"/>
            <a:ext cx="8229600" cy="4800600"/>
          </a:xfrm>
        </p:spPr>
        <p:txBody>
          <a:bodyPr>
            <a:noAutofit/>
          </a:bodyPr>
          <a:lstStyle/>
          <a:p>
            <a:pPr algn="just">
              <a:lnSpc>
                <a:spcPct val="130000"/>
              </a:lnSpc>
              <a:spcBef>
                <a:spcPts val="0"/>
              </a:spcBef>
              <a:buClr>
                <a:srgbClr val="C00000"/>
              </a:buClr>
              <a:buFont typeface="Wingdings" pitchFamily="2" charset="2"/>
              <a:buChar char="Ø"/>
            </a:pPr>
            <a:r>
              <a:rPr lang="en-IN" altLang="en-US" sz="2800" b="1" dirty="0">
                <a:solidFill>
                  <a:srgbClr val="C00000"/>
                </a:solidFill>
                <a:latin typeface="Times New Roman" pitchFamily="18" charset="0"/>
                <a:cs typeface="Times New Roman" pitchFamily="18" charset="0"/>
              </a:rPr>
              <a:t>Pro.11</a:t>
            </a:r>
            <a:r>
              <a:rPr lang="en-IN" altLang="en-US" sz="2800" b="1" dirty="0">
                <a:solidFill>
                  <a:srgbClr val="000066"/>
                </a:solidFill>
                <a:latin typeface="Times New Roman" pitchFamily="18" charset="0"/>
                <a:cs typeface="Times New Roman" pitchFamily="18" charset="0"/>
              </a:rPr>
              <a:t>: </a:t>
            </a:r>
            <a:r>
              <a:rPr lang="en-US" sz="2400" b="1" dirty="0">
                <a:solidFill>
                  <a:srgbClr val="000066"/>
                </a:solidFill>
                <a:latin typeface="Times New Roman" panose="02020603050405020304" pitchFamily="18" charset="0"/>
                <a:cs typeface="Times New Roman" panose="02020603050405020304" pitchFamily="18" charset="0"/>
              </a:rPr>
              <a:t>Find the equivalent resistance, R</a:t>
            </a:r>
            <a:r>
              <a:rPr lang="en-US" sz="2400" b="1" baseline="-25000" dirty="0">
                <a:solidFill>
                  <a:srgbClr val="000066"/>
                </a:solidFill>
                <a:latin typeface="Times New Roman" panose="02020603050405020304" pitchFamily="18" charset="0"/>
                <a:cs typeface="Times New Roman" panose="02020603050405020304" pitchFamily="18" charset="0"/>
              </a:rPr>
              <a:t>EQ</a:t>
            </a:r>
            <a:r>
              <a:rPr lang="en-US" sz="2400" b="1" dirty="0">
                <a:solidFill>
                  <a:srgbClr val="000066"/>
                </a:solidFill>
                <a:latin typeface="Times New Roman" panose="02020603050405020304" pitchFamily="18" charset="0"/>
                <a:cs typeface="Times New Roman" panose="02020603050405020304" pitchFamily="18" charset="0"/>
              </a:rPr>
              <a:t> for the following resistor combination circuit.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905000"/>
            <a:ext cx="7086600" cy="3962400"/>
          </a:xfrm>
          <a:prstGeom prst="rect">
            <a:avLst/>
          </a:prstGeom>
        </p:spPr>
      </p:pic>
    </p:spTree>
    <p:extLst>
      <p:ext uri="{BB962C8B-B14F-4D97-AF65-F5344CB8AC3E}">
        <p14:creationId xmlns:p14="http://schemas.microsoft.com/office/powerpoint/2010/main" val="2723304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62</a:t>
            </a:fld>
            <a:endParaRPr lang="en-US"/>
          </a:p>
        </p:txBody>
      </p:sp>
      <p:pic>
        <p:nvPicPr>
          <p:cNvPr id="3" name="Picture 2" descr="11.jpg"/>
          <p:cNvPicPr>
            <a:picLocks noChangeAspect="1"/>
          </p:cNvPicPr>
          <p:nvPr/>
        </p:nvPicPr>
        <p:blipFill>
          <a:blip r:embed="rId2" cstate="print"/>
          <a:stretch>
            <a:fillRect/>
          </a:stretch>
        </p:blipFill>
        <p:spPr>
          <a:xfrm>
            <a:off x="501437" y="533400"/>
            <a:ext cx="8141125" cy="58674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63</a:t>
            </a:fld>
            <a:endParaRPr lang="en-US"/>
          </a:p>
        </p:txBody>
      </p:sp>
      <p:pic>
        <p:nvPicPr>
          <p:cNvPr id="3" name="Picture 2" descr="12.jpg"/>
          <p:cNvPicPr>
            <a:picLocks noChangeAspect="1"/>
          </p:cNvPicPr>
          <p:nvPr/>
        </p:nvPicPr>
        <p:blipFill>
          <a:blip r:embed="rId2" cstate="print"/>
          <a:stretch>
            <a:fillRect/>
          </a:stretch>
        </p:blipFill>
        <p:spPr>
          <a:xfrm>
            <a:off x="533400" y="457200"/>
            <a:ext cx="8153400" cy="614801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64</a:t>
            </a:fld>
            <a:endParaRPr lang="en-US"/>
          </a:p>
        </p:txBody>
      </p:sp>
      <p:sp>
        <p:nvSpPr>
          <p:cNvPr id="5" name="Content Placeholder 4"/>
          <p:cNvSpPr>
            <a:spLocks noGrp="1"/>
          </p:cNvSpPr>
          <p:nvPr>
            <p:ph idx="1"/>
          </p:nvPr>
        </p:nvSpPr>
        <p:spPr>
          <a:xfrm>
            <a:off x="457200" y="381000"/>
            <a:ext cx="8229600" cy="5029200"/>
          </a:xfrm>
        </p:spPr>
        <p:txBody>
          <a:bodyPr>
            <a:noAutofit/>
          </a:bodyPr>
          <a:lstStyle/>
          <a:p>
            <a:pPr algn="just">
              <a:lnSpc>
                <a:spcPct val="130000"/>
              </a:lnSpc>
              <a:spcBef>
                <a:spcPts val="0"/>
              </a:spcBef>
              <a:buClr>
                <a:srgbClr val="C00000"/>
              </a:buClr>
              <a:buFont typeface="Wingdings" pitchFamily="2" charset="2"/>
              <a:buChar char="Ø"/>
            </a:pPr>
            <a:r>
              <a:rPr lang="en-IN" altLang="en-US" sz="2800" b="1" dirty="0">
                <a:solidFill>
                  <a:srgbClr val="C00000"/>
                </a:solidFill>
                <a:latin typeface="Times New Roman" pitchFamily="18" charset="0"/>
                <a:cs typeface="Times New Roman" pitchFamily="18" charset="0"/>
              </a:rPr>
              <a:t>Pro.12</a:t>
            </a:r>
            <a:r>
              <a:rPr lang="en-IN" altLang="en-US" sz="2800" b="1" dirty="0">
                <a:solidFill>
                  <a:srgbClr val="000066"/>
                </a:solidFill>
                <a:latin typeface="Times New Roman" pitchFamily="18" charset="0"/>
                <a:cs typeface="Times New Roman" pitchFamily="18" charset="0"/>
              </a:rPr>
              <a:t>: T</a:t>
            </a:r>
            <a:r>
              <a:rPr lang="en-US" sz="2800" b="1" dirty="0">
                <a:solidFill>
                  <a:srgbClr val="000066"/>
                </a:solidFill>
                <a:latin typeface="Times New Roman" panose="02020603050405020304" pitchFamily="18" charset="0"/>
                <a:cs typeface="Times New Roman" panose="02020603050405020304" pitchFamily="18" charset="0"/>
              </a:rPr>
              <a:t>he circuit given below, </a:t>
            </a:r>
            <a:r>
              <a:rPr lang="en-US" sz="2800" b="1" dirty="0">
                <a:latin typeface="Times New Roman" panose="02020603050405020304" pitchFamily="18" charset="0"/>
                <a:cs typeface="Times New Roman" panose="02020603050405020304" pitchFamily="18" charset="0"/>
              </a:rPr>
              <a:t>C1=60µF, C2=20 µF, C3=9 µF </a:t>
            </a:r>
            <a:r>
              <a:rPr lang="en-US" sz="2800" b="1" dirty="0">
                <a:solidFill>
                  <a:srgbClr val="000066"/>
                </a:solidFill>
                <a:latin typeface="Times New Roman" panose="02020603050405020304" pitchFamily="18" charset="0"/>
                <a:cs typeface="Times New Roman" panose="02020603050405020304" pitchFamily="18" charset="0"/>
              </a:rPr>
              <a:t>and </a:t>
            </a:r>
            <a:r>
              <a:rPr lang="en-US" sz="2800" b="1" dirty="0">
                <a:latin typeface="Times New Roman" panose="02020603050405020304" pitchFamily="18" charset="0"/>
                <a:cs typeface="Times New Roman" panose="02020603050405020304" pitchFamily="18" charset="0"/>
              </a:rPr>
              <a:t>C4=12</a:t>
            </a:r>
            <a:r>
              <a:rPr lang="en-US" sz="2800" b="1" dirty="0">
                <a:solidFill>
                  <a:srgbClr val="000066"/>
                </a:solidFill>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µF</a:t>
            </a:r>
            <a:r>
              <a:rPr lang="en-US" sz="2800" b="1" dirty="0">
                <a:solidFill>
                  <a:srgbClr val="000066"/>
                </a:solidFill>
                <a:latin typeface="Times New Roman" panose="02020603050405020304" pitchFamily="18" charset="0"/>
                <a:cs typeface="Times New Roman" panose="02020603050405020304" pitchFamily="18" charset="0"/>
              </a:rPr>
              <a:t>. If the potential difference between points a and c is </a:t>
            </a:r>
            <a:r>
              <a:rPr lang="en-US" sz="2800" b="1" dirty="0" err="1">
                <a:latin typeface="Times New Roman" panose="02020603050405020304" pitchFamily="18" charset="0"/>
                <a:cs typeface="Times New Roman" panose="02020603050405020304" pitchFamily="18" charset="0"/>
              </a:rPr>
              <a:t>Vac</a:t>
            </a:r>
            <a:r>
              <a:rPr lang="en-US" sz="2800" b="1" dirty="0">
                <a:latin typeface="Times New Roman" panose="02020603050405020304" pitchFamily="18" charset="0"/>
                <a:cs typeface="Times New Roman" panose="02020603050405020304" pitchFamily="18" charset="0"/>
              </a:rPr>
              <a:t>= 120V</a:t>
            </a:r>
            <a:r>
              <a:rPr lang="en-US" sz="2800" b="1" dirty="0">
                <a:solidFill>
                  <a:srgbClr val="000066"/>
                </a:solidFill>
                <a:latin typeface="Times New Roman" panose="02020603050405020304" pitchFamily="18" charset="0"/>
                <a:cs typeface="Times New Roman" panose="02020603050405020304" pitchFamily="18" charset="0"/>
              </a:rPr>
              <a:t>, find voltage across </a:t>
            </a:r>
            <a:r>
              <a:rPr lang="en-US" sz="2800" b="1" dirty="0" err="1">
                <a:latin typeface="Times New Roman" panose="02020603050405020304" pitchFamily="18" charset="0"/>
                <a:cs typeface="Times New Roman" panose="02020603050405020304" pitchFamily="18" charset="0"/>
              </a:rPr>
              <a:t>Qac</a:t>
            </a:r>
            <a:r>
              <a:rPr lang="en-US" sz="2800" b="1" dirty="0">
                <a:solidFill>
                  <a:srgbClr val="000066"/>
                </a:solidFill>
                <a:latin typeface="Times New Roman" panose="02020603050405020304" pitchFamily="18" charset="0"/>
                <a:cs typeface="Times New Roman" panose="02020603050405020304" pitchFamily="18" charset="0"/>
              </a:rPr>
              <a:t> and </a:t>
            </a:r>
            <a:r>
              <a:rPr lang="en-US" sz="2800" b="1" dirty="0" err="1">
                <a:latin typeface="Times New Roman" panose="02020603050405020304" pitchFamily="18" charset="0"/>
                <a:cs typeface="Times New Roman" panose="02020603050405020304" pitchFamily="18" charset="0"/>
              </a:rPr>
              <a:t>Vab</a:t>
            </a:r>
            <a:r>
              <a:rPr lang="en-US" sz="2800" b="1" dirty="0">
                <a:solidFill>
                  <a:srgbClr val="000066"/>
                </a:solidFill>
                <a:latin typeface="Times New Roman" panose="02020603050405020304" pitchFamily="18" charset="0"/>
                <a:cs typeface="Times New Roman" panose="02020603050405020304" pitchFamily="18" charset="0"/>
              </a:rPr>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2895600"/>
            <a:ext cx="6629400" cy="3460750"/>
          </a:xfrm>
          <a:prstGeom prst="rect">
            <a:avLst/>
          </a:prstGeom>
        </p:spPr>
      </p:pic>
    </p:spTree>
    <p:extLst>
      <p:ext uri="{BB962C8B-B14F-4D97-AF65-F5344CB8AC3E}">
        <p14:creationId xmlns:p14="http://schemas.microsoft.com/office/powerpoint/2010/main" val="179648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65</a:t>
            </a:fld>
            <a:endParaRPr lang="en-US"/>
          </a:p>
        </p:txBody>
      </p:sp>
      <p:pic>
        <p:nvPicPr>
          <p:cNvPr id="3" name="Picture 2" descr="13.jpg"/>
          <p:cNvPicPr>
            <a:picLocks noChangeAspect="1"/>
          </p:cNvPicPr>
          <p:nvPr/>
        </p:nvPicPr>
        <p:blipFill>
          <a:blip r:embed="rId2" cstate="print"/>
          <a:stretch>
            <a:fillRect/>
          </a:stretch>
        </p:blipFill>
        <p:spPr>
          <a:xfrm>
            <a:off x="533400" y="279503"/>
            <a:ext cx="8001000" cy="6298993"/>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66</a:t>
            </a:fld>
            <a:endParaRPr lang="en-US"/>
          </a:p>
        </p:txBody>
      </p:sp>
      <p:sp>
        <p:nvSpPr>
          <p:cNvPr id="5" name="Content Placeholder 4"/>
          <p:cNvSpPr>
            <a:spLocks noGrp="1"/>
          </p:cNvSpPr>
          <p:nvPr>
            <p:ph idx="1"/>
          </p:nvPr>
        </p:nvSpPr>
        <p:spPr>
          <a:xfrm>
            <a:off x="457200" y="304800"/>
            <a:ext cx="8305800" cy="4687910"/>
          </a:xfrm>
        </p:spPr>
        <p:txBody>
          <a:bodyPr>
            <a:noAutofit/>
          </a:bodyPr>
          <a:lstStyle/>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114000"/>
              </a:lnSpc>
              <a:spcBef>
                <a:spcPts val="0"/>
              </a:spcBef>
              <a:spcAft>
                <a:spcPts val="1200"/>
              </a:spcAft>
              <a:buClr>
                <a:srgbClr val="C00000"/>
              </a:buClr>
              <a:buNone/>
            </a:pPr>
            <a:r>
              <a:rPr lang="en-US" sz="2800" b="1" dirty="0">
                <a:solidFill>
                  <a:srgbClr val="C00000"/>
                </a:solidFill>
                <a:latin typeface="Times New Roman" pitchFamily="18" charset="0"/>
                <a:cs typeface="Times New Roman" pitchFamily="18" charset="0"/>
              </a:rPr>
              <a:t>Star to Delta and Delta to Star Transformation</a:t>
            </a:r>
          </a:p>
          <a:p>
            <a:pPr algn="just">
              <a:lnSpc>
                <a:spcPct val="114000"/>
              </a:lnSpc>
              <a:spcBef>
                <a:spcPts val="0"/>
              </a:spcBef>
              <a:spcAft>
                <a:spcPts val="1200"/>
              </a:spcAft>
              <a:buClr>
                <a:srgbClr val="C00000"/>
              </a:buClr>
              <a:buFont typeface="Wingdings" panose="05000000000000000000" pitchFamily="2" charset="2"/>
              <a:buChar char="Ø"/>
            </a:pPr>
            <a:r>
              <a:rPr lang="en-US" sz="2400" b="1" dirty="0">
                <a:latin typeface="Times New Roman" pitchFamily="18" charset="0"/>
                <a:cs typeface="Times New Roman" pitchFamily="18" charset="0"/>
              </a:rPr>
              <a:t>In an electrical network, the connection of three branches can be done in different forms however most commonly used methods are star connection otherwise delta connection. </a:t>
            </a:r>
          </a:p>
          <a:p>
            <a:pPr algn="just">
              <a:lnSpc>
                <a:spcPct val="114000"/>
              </a:lnSpc>
              <a:spcBef>
                <a:spcPts val="0"/>
              </a:spcBef>
              <a:spcAft>
                <a:spcPts val="1200"/>
              </a:spcAft>
              <a:buClr>
                <a:srgbClr val="C00000"/>
              </a:buClr>
              <a:buFont typeface="Wingdings" panose="05000000000000000000" pitchFamily="2" charset="2"/>
              <a:buChar char="Ø"/>
            </a:pPr>
            <a:r>
              <a:rPr lang="en-US" sz="2400" b="1" dirty="0">
                <a:latin typeface="Times New Roman" pitchFamily="18" charset="0"/>
                <a:cs typeface="Times New Roman" pitchFamily="18" charset="0"/>
              </a:rPr>
              <a:t>A star connection can be defined as the three branches of a network can be commonly connected to a mutual point in Y -model. </a:t>
            </a:r>
          </a:p>
          <a:p>
            <a:pPr algn="just">
              <a:lnSpc>
                <a:spcPct val="114000"/>
              </a:lnSpc>
              <a:spcBef>
                <a:spcPts val="0"/>
              </a:spcBef>
              <a:spcAft>
                <a:spcPts val="1200"/>
              </a:spcAft>
              <a:buClr>
                <a:srgbClr val="C00000"/>
              </a:buClr>
              <a:buFont typeface="Wingdings" panose="05000000000000000000" pitchFamily="2" charset="2"/>
              <a:buChar char="Ø"/>
            </a:pPr>
            <a:r>
              <a:rPr lang="en-US" sz="2400" b="1" dirty="0">
                <a:latin typeface="Times New Roman" pitchFamily="18" charset="0"/>
                <a:cs typeface="Times New Roman" pitchFamily="18" charset="0"/>
              </a:rPr>
              <a:t>Similarly, a delta connection can be defined as; the three branches of a network are connected in a closed loop in the delta model. </a:t>
            </a:r>
          </a:p>
          <a:p>
            <a:pPr algn="just">
              <a:lnSpc>
                <a:spcPct val="114000"/>
              </a:lnSpc>
              <a:spcBef>
                <a:spcPts val="0"/>
              </a:spcBef>
              <a:spcAft>
                <a:spcPts val="1200"/>
              </a:spcAft>
              <a:buClr>
                <a:srgbClr val="C00000"/>
              </a:buClr>
              <a:buFont typeface="Wingdings" panose="05000000000000000000" pitchFamily="2" charset="2"/>
              <a:buChar char="Ø"/>
            </a:pPr>
            <a:r>
              <a:rPr lang="en-US" sz="2400" b="1" dirty="0">
                <a:latin typeface="Times New Roman" pitchFamily="18" charset="0"/>
                <a:cs typeface="Times New Roman" pitchFamily="18" charset="0"/>
              </a:rPr>
              <a:t>But, these connections can be changed from one model to another model.</a:t>
            </a: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spcAft>
                <a:spcPts val="1200"/>
              </a:spcAft>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422788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67</a:t>
            </a:fld>
            <a:endParaRPr lang="en-US"/>
          </a:p>
        </p:txBody>
      </p:sp>
      <p:sp>
        <p:nvSpPr>
          <p:cNvPr id="5" name="Content Placeholder 4"/>
          <p:cNvSpPr>
            <a:spLocks noGrp="1"/>
          </p:cNvSpPr>
          <p:nvPr>
            <p:ph idx="1"/>
          </p:nvPr>
        </p:nvSpPr>
        <p:spPr>
          <a:xfrm>
            <a:off x="457200" y="228600"/>
            <a:ext cx="8305800" cy="4687910"/>
          </a:xfrm>
        </p:spPr>
        <p:txBody>
          <a:bodyPr>
            <a:noAutofit/>
          </a:bodyPr>
          <a:lstStyle/>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r>
              <a:rPr lang="en-US" sz="2400" b="1" dirty="0">
                <a:latin typeface="Times New Roman" pitchFamily="18" charset="0"/>
                <a:cs typeface="Times New Roman" pitchFamily="18" charset="0"/>
              </a:rPr>
              <a:t>These two conversions are mainly used to make simpler of complex networks. </a:t>
            </a:r>
          </a:p>
          <a:p>
            <a:pPr marL="514350" indent="-514350" algn="just">
              <a:lnSpc>
                <a:spcPct val="114000"/>
              </a:lnSpc>
              <a:spcBef>
                <a:spcPts val="0"/>
              </a:spcBef>
              <a:spcAft>
                <a:spcPts val="1200"/>
              </a:spcAft>
              <a:buClr>
                <a:srgbClr val="C00000"/>
              </a:buClr>
              <a:buFont typeface="+mj-lt"/>
              <a:buAutoNum type="romanUcPeriod"/>
            </a:pPr>
            <a:r>
              <a:rPr lang="en-US" sz="2800" b="1" dirty="0">
                <a:solidFill>
                  <a:srgbClr val="000066"/>
                </a:solidFill>
                <a:latin typeface="Times New Roman" pitchFamily="18" charset="0"/>
                <a:cs typeface="Times New Roman" pitchFamily="18" charset="0"/>
              </a:rPr>
              <a:t>Star to Delta Transformation</a:t>
            </a:r>
          </a:p>
          <a:p>
            <a:pPr marL="514350" indent="-514350" algn="just">
              <a:lnSpc>
                <a:spcPct val="114000"/>
              </a:lnSpc>
              <a:spcBef>
                <a:spcPts val="0"/>
              </a:spcBef>
              <a:spcAft>
                <a:spcPts val="1200"/>
              </a:spcAft>
              <a:buClr>
                <a:srgbClr val="C00000"/>
              </a:buClr>
              <a:buFont typeface="+mj-lt"/>
              <a:buAutoNum type="romanUcPeriod"/>
            </a:pPr>
            <a:endParaRPr lang="en-US" sz="2800" b="1" dirty="0">
              <a:solidFill>
                <a:srgbClr val="000066"/>
              </a:solidFill>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2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r>
              <a:rPr lang="en-US" sz="2000" b="1" dirty="0">
                <a:latin typeface="Times New Roman" pitchFamily="18" charset="0"/>
                <a:cs typeface="Times New Roman" pitchFamily="18" charset="0"/>
              </a:rPr>
              <a:t>Where the delta connection of resistances are determined by star connection of resistances depends on circuit requirements.</a:t>
            </a: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spcAft>
                <a:spcPts val="1200"/>
              </a:spcAft>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170626"/>
            <a:ext cx="6858000" cy="3468174"/>
          </a:xfrm>
          <a:prstGeom prst="rect">
            <a:avLst/>
          </a:prstGeom>
        </p:spPr>
      </p:pic>
    </p:spTree>
    <p:extLst>
      <p:ext uri="{BB962C8B-B14F-4D97-AF65-F5344CB8AC3E}">
        <p14:creationId xmlns:p14="http://schemas.microsoft.com/office/powerpoint/2010/main" val="1422788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68</a:t>
            </a:fld>
            <a:endParaRPr lang="en-US"/>
          </a:p>
        </p:txBody>
      </p:sp>
      <p:sp>
        <p:nvSpPr>
          <p:cNvPr id="5" name="Content Placeholder 4"/>
          <p:cNvSpPr>
            <a:spLocks noGrp="1"/>
          </p:cNvSpPr>
          <p:nvPr>
            <p:ph idx="1"/>
          </p:nvPr>
        </p:nvSpPr>
        <p:spPr>
          <a:xfrm>
            <a:off x="457200" y="228600"/>
            <a:ext cx="7924800" cy="4687910"/>
          </a:xfrm>
        </p:spPr>
        <p:txBody>
          <a:bodyPr>
            <a:noAutofit/>
          </a:bodyPr>
          <a:lstStyle/>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algn="just">
              <a:lnSpc>
                <a:spcPct val="114000"/>
              </a:lnSpc>
              <a:spcBef>
                <a:spcPts val="0"/>
              </a:spcBef>
              <a:spcAft>
                <a:spcPts val="1200"/>
              </a:spcAft>
              <a:buClr>
                <a:srgbClr val="C00000"/>
              </a:buClr>
              <a:buNone/>
            </a:pPr>
            <a:endParaRPr lang="en-US" sz="22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spcAft>
                <a:spcPts val="1200"/>
              </a:spcAft>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620201642"/>
              </p:ext>
            </p:extLst>
          </p:nvPr>
        </p:nvGraphicFramePr>
        <p:xfrm>
          <a:off x="2047875" y="457200"/>
          <a:ext cx="5046663" cy="2743200"/>
        </p:xfrm>
        <a:graphic>
          <a:graphicData uri="http://schemas.openxmlformats.org/presentationml/2006/ole">
            <mc:AlternateContent xmlns:mc="http://schemas.openxmlformats.org/markup-compatibility/2006">
              <mc:Choice xmlns:v="urn:schemas-microsoft-com:vml" Requires="v">
                <p:oleObj spid="_x0000_s21505" name="Equation" r:id="rId3" imgW="1562040" imgH="1333440" progId="Equation.3">
                  <p:embed/>
                </p:oleObj>
              </mc:Choice>
              <mc:Fallback>
                <p:oleObj name="Equation" r:id="rId3" imgW="1562040" imgH="133344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457200"/>
                        <a:ext cx="5046663" cy="274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3859" name="Picture 19" descr="Delta Network Resistance"/>
          <p:cNvPicPr>
            <a:picLocks noChangeAspect="1" noChangeArrowheads="1"/>
          </p:cNvPicPr>
          <p:nvPr/>
        </p:nvPicPr>
        <p:blipFill>
          <a:blip r:embed="rId5"/>
          <a:srcRect/>
          <a:stretch>
            <a:fillRect/>
          </a:stretch>
        </p:blipFill>
        <p:spPr bwMode="auto">
          <a:xfrm>
            <a:off x="3581400" y="3505200"/>
            <a:ext cx="5334000" cy="2438400"/>
          </a:xfrm>
          <a:prstGeom prst="rect">
            <a:avLst/>
          </a:prstGeom>
          <a:noFill/>
        </p:spPr>
      </p:pic>
      <p:sp>
        <p:nvSpPr>
          <p:cNvPr id="8" name="TextBox 7"/>
          <p:cNvSpPr txBox="1"/>
          <p:nvPr/>
        </p:nvSpPr>
        <p:spPr>
          <a:xfrm>
            <a:off x="457200" y="4038600"/>
            <a:ext cx="3200400" cy="1431161"/>
          </a:xfrm>
          <a:prstGeom prst="rect">
            <a:avLst/>
          </a:prstGeom>
          <a:noFill/>
        </p:spPr>
        <p:txBody>
          <a:bodyPr wrap="square" rtlCol="0">
            <a:spAutoFit/>
          </a:bodyPr>
          <a:lstStyle/>
          <a:p>
            <a:r>
              <a:rPr lang="en-US" sz="2400" b="1" dirty="0">
                <a:solidFill>
                  <a:srgbClr val="C00000"/>
                </a:solidFill>
                <a:latin typeface="Times New Roman" pitchFamily="18" charset="0"/>
                <a:cs typeface="Times New Roman" pitchFamily="18" charset="0"/>
              </a:rPr>
              <a:t>Prob.13: </a:t>
            </a:r>
            <a:r>
              <a:rPr lang="en-US" sz="2100" b="1" dirty="0">
                <a:latin typeface="Times New Roman" pitchFamily="18" charset="0"/>
                <a:cs typeface="Times New Roman" pitchFamily="18" charset="0"/>
              </a:rPr>
              <a:t>Find equivalent delta connected load R1, R2,and R3  in the given figure.1</a:t>
            </a:r>
          </a:p>
        </p:txBody>
      </p:sp>
    </p:spTree>
    <p:extLst>
      <p:ext uri="{BB962C8B-B14F-4D97-AF65-F5344CB8AC3E}">
        <p14:creationId xmlns:p14="http://schemas.microsoft.com/office/powerpoint/2010/main" val="1422788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69</a:t>
            </a:fld>
            <a:endParaRPr lang="en-US"/>
          </a:p>
        </p:txBody>
      </p:sp>
      <p:pic>
        <p:nvPicPr>
          <p:cNvPr id="3" name="Picture 2" descr="14.jpg"/>
          <p:cNvPicPr>
            <a:picLocks noChangeAspect="1"/>
          </p:cNvPicPr>
          <p:nvPr/>
        </p:nvPicPr>
        <p:blipFill>
          <a:blip r:embed="rId2" cstate="print"/>
          <a:stretch>
            <a:fillRect/>
          </a:stretch>
        </p:blipFill>
        <p:spPr>
          <a:xfrm>
            <a:off x="381000" y="381000"/>
            <a:ext cx="8382000" cy="5943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886700" cy="878633"/>
          </a:xfrm>
        </p:spPr>
        <p:txBody>
          <a:bodyPr>
            <a:normAutofit/>
          </a:bodyPr>
          <a:lstStyle/>
          <a:p>
            <a:pPr algn="ctr"/>
            <a:r>
              <a:rPr lang="en-US" sz="3600" b="1" dirty="0">
                <a:solidFill>
                  <a:srgbClr val="C00000"/>
                </a:solidFill>
                <a:latin typeface="Times New Roman" pitchFamily="18" charset="0"/>
                <a:cs typeface="Times New Roman" pitchFamily="18" charset="0"/>
              </a:rPr>
              <a:t>Unit-I: Syllabus</a:t>
            </a: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a:t>
            </a:fld>
            <a:endParaRPr lang="en-US"/>
          </a:p>
        </p:txBody>
      </p:sp>
      <p:sp>
        <p:nvSpPr>
          <p:cNvPr id="5" name="Content Placeholder 4"/>
          <p:cNvSpPr>
            <a:spLocks noGrp="1"/>
          </p:cNvSpPr>
          <p:nvPr>
            <p:ph idx="1"/>
          </p:nvPr>
        </p:nvSpPr>
        <p:spPr>
          <a:xfrm>
            <a:off x="457200" y="1524000"/>
            <a:ext cx="8305800" cy="5029200"/>
          </a:xfrm>
        </p:spPr>
        <p:txBody>
          <a:bodyPr>
            <a:noAutofit/>
          </a:bodyPr>
          <a:lstStyle/>
          <a:p>
            <a:pPr algn="just">
              <a:lnSpc>
                <a:spcPct val="150000"/>
              </a:lnSpc>
              <a:spcBef>
                <a:spcPts val="0"/>
              </a:spcBef>
              <a:buClr>
                <a:srgbClr val="C00000"/>
              </a:buClr>
              <a:buFont typeface="Wingdings" pitchFamily="2" charset="2"/>
              <a:buChar char="Ø"/>
            </a:pPr>
            <a:r>
              <a:rPr lang="en-US" sz="2400" b="1" dirty="0">
                <a:latin typeface="Times New Roman" pitchFamily="18" charset="0"/>
                <a:cs typeface="Times New Roman" pitchFamily="18" charset="0"/>
              </a:rPr>
              <a:t>Ohm’s Law, Basic circuit components, Kirchhoff’s Laws. Types of sources, Source transformation,  V- I relationship for passive elements. Series parallel circuits, Star - delta and delta-star transformation, mesh and nodal analysis. Network theorems-superposition, thevenin’s theorem and maximum power transfer theorem, Simple problems.</a:t>
            </a:r>
          </a:p>
        </p:txBody>
      </p:sp>
    </p:spTree>
    <p:extLst>
      <p:ext uri="{BB962C8B-B14F-4D97-AF65-F5344CB8AC3E}">
        <p14:creationId xmlns:p14="http://schemas.microsoft.com/office/powerpoint/2010/main" val="1662603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70</a:t>
            </a:fld>
            <a:endParaRPr lang="en-US"/>
          </a:p>
        </p:txBody>
      </p:sp>
      <p:sp>
        <p:nvSpPr>
          <p:cNvPr id="5" name="Content Placeholder 4"/>
          <p:cNvSpPr>
            <a:spLocks noGrp="1"/>
          </p:cNvSpPr>
          <p:nvPr>
            <p:ph idx="1"/>
          </p:nvPr>
        </p:nvSpPr>
        <p:spPr>
          <a:xfrm>
            <a:off x="457200" y="228600"/>
            <a:ext cx="8305800" cy="4687910"/>
          </a:xfrm>
        </p:spPr>
        <p:txBody>
          <a:bodyPr>
            <a:noAutofit/>
          </a:bodyPr>
          <a:lstStyle/>
          <a:p>
            <a:pPr marL="0" indent="0" algn="ctr">
              <a:lnSpc>
                <a:spcPct val="20000"/>
              </a:lnSpc>
              <a:spcBef>
                <a:spcPts val="0"/>
              </a:spcBef>
              <a:spcAft>
                <a:spcPts val="1200"/>
              </a:spcAft>
              <a:buClr>
                <a:srgbClr val="C00000"/>
              </a:buClr>
              <a:buNone/>
            </a:pPr>
            <a:endParaRPr lang="en-US" sz="3200" b="1" dirty="0">
              <a:solidFill>
                <a:srgbClr val="C00000"/>
              </a:solidFill>
              <a:latin typeface="Times New Roman" pitchFamily="18" charset="0"/>
              <a:cs typeface="Times New Roman" pitchFamily="18" charset="0"/>
            </a:endParaRPr>
          </a:p>
          <a:p>
            <a:pPr marL="571500" indent="-571500" algn="just">
              <a:lnSpc>
                <a:spcPct val="114000"/>
              </a:lnSpc>
              <a:spcBef>
                <a:spcPts val="0"/>
              </a:spcBef>
              <a:spcAft>
                <a:spcPts val="1200"/>
              </a:spcAft>
              <a:buClr>
                <a:srgbClr val="C00000"/>
              </a:buClr>
              <a:buFont typeface="+mj-lt"/>
              <a:buAutoNum type="romanUcPeriod" startAt="2"/>
            </a:pPr>
            <a:r>
              <a:rPr lang="en-US" sz="2800" b="1" dirty="0">
                <a:solidFill>
                  <a:srgbClr val="000066"/>
                </a:solidFill>
                <a:latin typeface="Times New Roman" pitchFamily="18" charset="0"/>
                <a:cs typeface="Times New Roman" pitchFamily="18" charset="0"/>
              </a:rPr>
              <a:t>Delta to Star Transformation</a:t>
            </a:r>
          </a:p>
          <a:p>
            <a:pPr algn="just">
              <a:lnSpc>
                <a:spcPct val="114000"/>
              </a:lnSpc>
              <a:spcBef>
                <a:spcPts val="0"/>
              </a:spcBef>
              <a:spcAft>
                <a:spcPts val="1200"/>
              </a:spcAft>
              <a:buClr>
                <a:srgbClr val="C00000"/>
              </a:buClr>
              <a:buFont typeface="Wingdings" panose="05000000000000000000" pitchFamily="2" charset="2"/>
              <a:buChar char="Ø"/>
            </a:pPr>
            <a:r>
              <a:rPr lang="en-US" sz="2400" b="1" dirty="0">
                <a:latin typeface="Times New Roman" pitchFamily="18" charset="0"/>
                <a:cs typeface="Times New Roman" pitchFamily="18" charset="0"/>
              </a:rPr>
              <a:t>The replacement of delta or mesh by equivalent star connection is known as delta – star transformation.</a:t>
            </a:r>
          </a:p>
          <a:p>
            <a:pPr marL="0" indent="0" algn="just">
              <a:lnSpc>
                <a:spcPct val="114000"/>
              </a:lnSpc>
              <a:spcBef>
                <a:spcPts val="0"/>
              </a:spcBef>
              <a:spcAft>
                <a:spcPts val="1200"/>
              </a:spcAft>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57400"/>
            <a:ext cx="6858000" cy="3886200"/>
          </a:xfrm>
          <a:prstGeom prst="rect">
            <a:avLst/>
          </a:prstGeom>
        </p:spPr>
      </p:pic>
    </p:spTree>
    <p:extLst>
      <p:ext uri="{BB962C8B-B14F-4D97-AF65-F5344CB8AC3E}">
        <p14:creationId xmlns:p14="http://schemas.microsoft.com/office/powerpoint/2010/main" val="9791119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71</a:t>
            </a:fld>
            <a:endParaRPr lang="en-US"/>
          </a:p>
        </p:txBody>
      </p:sp>
      <p:sp>
        <p:nvSpPr>
          <p:cNvPr id="5" name="Content Placeholder 4"/>
          <p:cNvSpPr>
            <a:spLocks noGrp="1"/>
          </p:cNvSpPr>
          <p:nvPr>
            <p:ph idx="1"/>
          </p:nvPr>
        </p:nvSpPr>
        <p:spPr>
          <a:xfrm>
            <a:off x="457200" y="228600"/>
            <a:ext cx="7924800" cy="4687910"/>
          </a:xfrm>
        </p:spPr>
        <p:txBody>
          <a:bodyPr>
            <a:noAutofit/>
          </a:bodyPr>
          <a:lstStyle/>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spcAft>
                <a:spcPts val="1200"/>
              </a:spcAft>
              <a:buClr>
                <a:srgbClr val="C00000"/>
              </a:buClr>
              <a:buFont typeface="Wingdings" panose="05000000000000000000"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spcAft>
                <a:spcPts val="1200"/>
              </a:spcAft>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marL="0" indent="0" algn="just">
              <a:lnSpc>
                <a:spcPct val="114000"/>
              </a:lnSpc>
              <a:spcBef>
                <a:spcPts val="0"/>
              </a:spcBef>
              <a:buClr>
                <a:srgbClr val="C00000"/>
              </a:buClr>
              <a:buNone/>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a:p>
            <a:pPr algn="just">
              <a:lnSpc>
                <a:spcPct val="114000"/>
              </a:lnSpc>
              <a:spcBef>
                <a:spcPts val="0"/>
              </a:spcBef>
              <a:buClr>
                <a:srgbClr val="C00000"/>
              </a:buClr>
              <a:buFont typeface="Wingdings" pitchFamily="2" charset="2"/>
              <a:buChar char="Ø"/>
            </a:pPr>
            <a:endParaRPr lang="en-US" sz="2400" b="1" dirty="0">
              <a:latin typeface="Times New Roman" pitchFamily="18" charset="0"/>
              <a:cs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124844458"/>
              </p:ext>
            </p:extLst>
          </p:nvPr>
        </p:nvGraphicFramePr>
        <p:xfrm>
          <a:off x="1676400" y="2286000"/>
          <a:ext cx="5715000" cy="3048000"/>
        </p:xfrm>
        <a:graphic>
          <a:graphicData uri="http://schemas.openxmlformats.org/presentationml/2006/ole">
            <mc:AlternateContent xmlns:mc="http://schemas.openxmlformats.org/markup-compatibility/2006">
              <mc:Choice xmlns:v="urn:schemas-microsoft-com:vml" Requires="v">
                <p:oleObj spid="_x0000_s22529" name="Equation" r:id="rId3" imgW="1143000" imgH="1320800" progId="Equation.3">
                  <p:embed/>
                </p:oleObj>
              </mc:Choice>
              <mc:Fallback>
                <p:oleObj name="Equation" r:id="rId3" imgW="1143000" imgH="13208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286000"/>
                        <a:ext cx="5715000" cy="304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914400" y="990600"/>
            <a:ext cx="7315200" cy="1219886"/>
          </a:xfrm>
          <a:prstGeom prst="rect">
            <a:avLst/>
          </a:prstGeom>
        </p:spPr>
        <p:txBody>
          <a:bodyPr wrap="square">
            <a:spAutoFit/>
          </a:bodyPr>
          <a:lstStyle/>
          <a:p>
            <a:pPr algn="just">
              <a:lnSpc>
                <a:spcPct val="114000"/>
              </a:lnSpc>
              <a:spcBef>
                <a:spcPts val="0"/>
              </a:spcBef>
              <a:buClr>
                <a:srgbClr val="C00000"/>
              </a:buClr>
              <a:buFont typeface="Wingdings" pitchFamily="2" charset="2"/>
              <a:buChar char="Ø"/>
            </a:pPr>
            <a:r>
              <a:rPr lang="en-US" sz="2200" b="1" dirty="0">
                <a:latin typeface="Times New Roman" pitchFamily="18" charset="0"/>
                <a:cs typeface="Times New Roman" pitchFamily="18" charset="0"/>
              </a:rPr>
              <a:t>Where the star connection of resistances are determined by delta connection of resistances depends on circuit requirements.</a:t>
            </a:r>
          </a:p>
        </p:txBody>
      </p:sp>
    </p:spTree>
    <p:extLst>
      <p:ext uri="{BB962C8B-B14F-4D97-AF65-F5344CB8AC3E}">
        <p14:creationId xmlns:p14="http://schemas.microsoft.com/office/powerpoint/2010/main" val="34021432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72</a:t>
            </a:fld>
            <a:endParaRPr lang="en-US"/>
          </a:p>
        </p:txBody>
      </p:sp>
      <p:pic>
        <p:nvPicPr>
          <p:cNvPr id="162852" name="Picture 36" descr="https://ds055uzetaobb.cloudfront.net/brioche/solvable/images/4748-01.png?width=1200"/>
          <p:cNvPicPr>
            <a:picLocks noChangeAspect="1" noChangeArrowheads="1"/>
          </p:cNvPicPr>
          <p:nvPr/>
        </p:nvPicPr>
        <p:blipFill>
          <a:blip r:embed="rId3"/>
          <a:srcRect/>
          <a:stretch>
            <a:fillRect/>
          </a:stretch>
        </p:blipFill>
        <p:spPr bwMode="auto">
          <a:xfrm>
            <a:off x="2133600" y="1676400"/>
            <a:ext cx="5429250" cy="3200400"/>
          </a:xfrm>
          <a:prstGeom prst="rect">
            <a:avLst/>
          </a:prstGeom>
          <a:noFill/>
        </p:spPr>
      </p:pic>
      <p:sp>
        <p:nvSpPr>
          <p:cNvPr id="8" name="Content Placeholder 7"/>
          <p:cNvSpPr>
            <a:spLocks noGrp="1"/>
          </p:cNvSpPr>
          <p:nvPr>
            <p:ph idx="1"/>
          </p:nvPr>
        </p:nvSpPr>
        <p:spPr>
          <a:xfrm>
            <a:off x="838200" y="685800"/>
            <a:ext cx="7886700" cy="3509963"/>
          </a:xfrm>
        </p:spPr>
        <p:txBody>
          <a:bodyPr>
            <a:normAutofit/>
          </a:bodyPr>
          <a:lstStyle/>
          <a:p>
            <a:pPr>
              <a:buFont typeface="Wingdings" pitchFamily="2" charset="2"/>
              <a:buChar char="Ø"/>
            </a:pPr>
            <a:r>
              <a:rPr lang="en-US" sz="2400" b="1" dirty="0">
                <a:solidFill>
                  <a:srgbClr val="C00000"/>
                </a:solidFill>
                <a:latin typeface="Times New Roman" pitchFamily="18" charset="0"/>
                <a:cs typeface="Times New Roman" pitchFamily="18" charset="0"/>
              </a:rPr>
              <a:t>Prob.14: </a:t>
            </a:r>
            <a:r>
              <a:rPr lang="en-US" sz="2400" b="1" dirty="0">
                <a:latin typeface="Times New Roman" pitchFamily="18" charset="0"/>
                <a:cs typeface="Times New Roman" pitchFamily="18" charset="0"/>
              </a:rPr>
              <a:t>Find equivalent resistance           in the given figure </a:t>
            </a:r>
          </a:p>
        </p:txBody>
      </p:sp>
      <p:graphicFrame>
        <p:nvGraphicFramePr>
          <p:cNvPr id="9" name="Object 8"/>
          <p:cNvGraphicFramePr>
            <a:graphicFrameLocks noChangeAspect="1"/>
          </p:cNvGraphicFramePr>
          <p:nvPr/>
        </p:nvGraphicFramePr>
        <p:xfrm>
          <a:off x="5867400" y="685800"/>
          <a:ext cx="609600" cy="457200"/>
        </p:xfrm>
        <a:graphic>
          <a:graphicData uri="http://schemas.openxmlformats.org/presentationml/2006/ole">
            <mc:AlternateContent xmlns:mc="http://schemas.openxmlformats.org/markup-compatibility/2006">
              <mc:Choice xmlns:v="urn:schemas-microsoft-com:vml" Requires="v">
                <p:oleObj spid="_x0000_s23553" name="Equation" r:id="rId4" imgW="266400" imgH="215640" progId="Equation.3">
                  <p:embed/>
                </p:oleObj>
              </mc:Choice>
              <mc:Fallback>
                <p:oleObj name="Equation" r:id="rId4" imgW="266400" imgH="215640" progId="Equation.3">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685800"/>
                        <a:ext cx="609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21879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18E2DFC-155D-46F1-94F5-3992C1D979AC}" type="slidenum">
              <a:rPr lang="en-US" smtClean="0"/>
              <a:pPr>
                <a:defRPr/>
              </a:pPr>
              <a:t>73</a:t>
            </a:fld>
            <a:endParaRPr lang="en-US"/>
          </a:p>
        </p:txBody>
      </p:sp>
      <p:pic>
        <p:nvPicPr>
          <p:cNvPr id="3" name="Picture 2" descr="15.jpg"/>
          <p:cNvPicPr>
            <a:picLocks noChangeAspect="1"/>
          </p:cNvPicPr>
          <p:nvPr/>
        </p:nvPicPr>
        <p:blipFill>
          <a:blip r:embed="rId2" cstate="print"/>
          <a:stretch>
            <a:fillRect/>
          </a:stretch>
        </p:blipFill>
        <p:spPr>
          <a:xfrm>
            <a:off x="762000" y="533400"/>
            <a:ext cx="8067088" cy="5943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06474"/>
          </a:xfrm>
        </p:spPr>
        <p:txBody>
          <a:bodyPr>
            <a:normAutofit/>
          </a:bodyPr>
          <a:lstStyle/>
          <a:p>
            <a:pPr algn="ctr"/>
            <a:r>
              <a:rPr lang="en-US" sz="3200" b="1" dirty="0">
                <a:solidFill>
                  <a:srgbClr val="C00000"/>
                </a:solidFill>
                <a:latin typeface="Times New Roman" pitchFamily="18" charset="0"/>
                <a:cs typeface="Times New Roman" pitchFamily="18" charset="0"/>
              </a:rPr>
              <a:t>ATOM </a:t>
            </a:r>
            <a:endParaRPr lang="en-US" sz="3200" dirty="0"/>
          </a:p>
        </p:txBody>
      </p:sp>
      <p:sp>
        <p:nvSpPr>
          <p:cNvPr id="3" name="Content Placeholder 2"/>
          <p:cNvSpPr>
            <a:spLocks noGrp="1"/>
          </p:cNvSpPr>
          <p:nvPr>
            <p:ph idx="1"/>
          </p:nvPr>
        </p:nvSpPr>
        <p:spPr>
          <a:xfrm>
            <a:off x="457200" y="1295400"/>
            <a:ext cx="8382000" cy="4881563"/>
          </a:xfrm>
        </p:spPr>
        <p:txBody>
          <a:bodyPr>
            <a:normAutofit/>
          </a:bodyPr>
          <a:lstStyle/>
          <a:p>
            <a:pPr algn="just">
              <a:buClr>
                <a:srgbClr val="C00000"/>
              </a:buClr>
              <a:buFont typeface="Wingdings" pitchFamily="2" charset="2"/>
              <a:buChar char="Ø"/>
            </a:pPr>
            <a:r>
              <a:rPr lang="en-US" sz="2000" b="1" dirty="0">
                <a:latin typeface="Times New Roman" pitchFamily="18" charset="0"/>
                <a:cs typeface="Times New Roman" pitchFamily="18" charset="0"/>
              </a:rPr>
              <a:t>Atom is a smallest possible amount of matter, which contains protons , neutrons and electrons</a:t>
            </a:r>
          </a:p>
          <a:p>
            <a:pPr algn="just">
              <a:buClr>
                <a:srgbClr val="C00000"/>
              </a:buClr>
              <a:buFont typeface="Wingdings" pitchFamily="2" charset="2"/>
              <a:buChar char="Ø"/>
            </a:pPr>
            <a:r>
              <a:rPr lang="en-US" sz="2000" b="1" dirty="0">
                <a:latin typeface="Times New Roman" pitchFamily="18" charset="0"/>
                <a:cs typeface="Times New Roman" pitchFamily="18" charset="0"/>
              </a:rPr>
              <a:t>The nucleus (center) of the atom contains the protons (positively charged) and the neutrons (no charge). The outermost regions of the atom are called electron shells and contain the electrons (negatively charged).</a:t>
            </a: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8</a:t>
            </a:fld>
            <a:endParaRPr lang="en-US"/>
          </a:p>
        </p:txBody>
      </p:sp>
      <p:pic>
        <p:nvPicPr>
          <p:cNvPr id="190466" name="Picture 2" descr="What is Electric Charge and How Electricity Works - HowToMechatronics"/>
          <p:cNvPicPr>
            <a:picLocks noChangeAspect="1" noChangeArrowheads="1"/>
          </p:cNvPicPr>
          <p:nvPr/>
        </p:nvPicPr>
        <p:blipFill>
          <a:blip r:embed="rId2"/>
          <a:srcRect/>
          <a:stretch>
            <a:fillRect/>
          </a:stretch>
        </p:blipFill>
        <p:spPr bwMode="auto">
          <a:xfrm>
            <a:off x="1905000" y="3048000"/>
            <a:ext cx="5562600" cy="29337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86700" cy="878633"/>
          </a:xfrm>
        </p:spPr>
        <p:txBody>
          <a:bodyPr>
            <a:normAutofit fontScale="90000"/>
          </a:bodyPr>
          <a:lstStyle/>
          <a:p>
            <a:pPr algn="ctr"/>
            <a:br>
              <a:rPr lang="en-US" sz="3600" b="1" dirty="0">
                <a:solidFill>
                  <a:srgbClr val="C00000"/>
                </a:solidFill>
                <a:latin typeface="Times New Roman" pitchFamily="18" charset="0"/>
                <a:cs typeface="Times New Roman" pitchFamily="18" charset="0"/>
              </a:rPr>
            </a:br>
            <a:r>
              <a:rPr lang="en-US" sz="4000" b="1" dirty="0">
                <a:solidFill>
                  <a:srgbClr val="C00000"/>
                </a:solidFill>
                <a:latin typeface="Times New Roman" pitchFamily="18" charset="0"/>
                <a:cs typeface="Times New Roman" pitchFamily="18" charset="0"/>
              </a:rPr>
              <a:t>Current (</a:t>
            </a:r>
            <a:r>
              <a:rPr lang="en-US" sz="4000" b="1" i="1" dirty="0">
                <a:solidFill>
                  <a:srgbClr val="C00000"/>
                </a:solidFill>
                <a:latin typeface="Times New Roman" pitchFamily="18" charset="0"/>
                <a:cs typeface="Times New Roman" pitchFamily="18" charset="0"/>
              </a:rPr>
              <a:t>I</a:t>
            </a:r>
            <a:r>
              <a:rPr lang="en-US" sz="4000" b="1" dirty="0">
                <a:solidFill>
                  <a:srgbClr val="C00000"/>
                </a:solidFill>
                <a:latin typeface="Times New Roman" pitchFamily="18" charset="0"/>
                <a:cs typeface="Times New Roman" pitchFamily="18" charset="0"/>
              </a:rPr>
              <a:t>)</a:t>
            </a:r>
            <a:br>
              <a:rPr lang="en-US" sz="3600" b="1" dirty="0">
                <a:latin typeface="Times New Roman" pitchFamily="18" charset="0"/>
                <a:cs typeface="Times New Roman" pitchFamily="18" charset="0"/>
              </a:rPr>
            </a:br>
            <a:endParaRPr lang="en-US" sz="3600" b="1"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515712E1-7156-41BD-B554-C6FA83B2F84E}" type="slidenum">
              <a:rPr lang="en-US" smtClean="0"/>
              <a:pPr>
                <a:defRPr/>
              </a:pPr>
              <a:t>9</a:t>
            </a:fld>
            <a:endParaRPr lang="en-US"/>
          </a:p>
        </p:txBody>
      </p:sp>
      <p:sp>
        <p:nvSpPr>
          <p:cNvPr id="5" name="Content Placeholder 4"/>
          <p:cNvSpPr>
            <a:spLocks noGrp="1"/>
          </p:cNvSpPr>
          <p:nvPr>
            <p:ph idx="1"/>
          </p:nvPr>
        </p:nvSpPr>
        <p:spPr>
          <a:xfrm>
            <a:off x="457200" y="1066800"/>
            <a:ext cx="8382000" cy="5029200"/>
          </a:xfrm>
        </p:spPr>
        <p:txBody>
          <a:bodyPr>
            <a:noAutofit/>
          </a:bodyPr>
          <a:lstStyle/>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Current is defined as the rate of flow of electrons in a conductive or semi conductive material.</a:t>
            </a: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The movement of electrons from one end of the material to other end constitutes an electrical current, denoted by</a:t>
            </a:r>
            <a:r>
              <a:rPr lang="en-US" sz="2800" b="1" i="1" dirty="0">
                <a:latin typeface="Times New Roman" panose="02020603050405020304" pitchFamily="18" charset="0"/>
                <a:cs typeface="Times New Roman" panose="02020603050405020304" pitchFamily="18" charset="0"/>
              </a:rPr>
              <a:t> I </a:t>
            </a:r>
            <a:r>
              <a:rPr lang="en-US" sz="2800" b="1" dirty="0">
                <a:latin typeface="Times New Roman" panose="02020603050405020304" pitchFamily="18" charset="0"/>
                <a:cs typeface="Times New Roman" panose="02020603050405020304" pitchFamily="18" charset="0"/>
              </a:rPr>
              <a:t>and measured in ampere </a:t>
            </a:r>
            <a:r>
              <a:rPr lang="en-US" sz="2800" b="1" i="1" dirty="0">
                <a:latin typeface="Times New Roman" panose="02020603050405020304" pitchFamily="18" charset="0"/>
                <a:cs typeface="Times New Roman" panose="02020603050405020304" pitchFamily="18" charset="0"/>
              </a:rPr>
              <a:t>(A).</a:t>
            </a:r>
          </a:p>
          <a:p>
            <a:pPr algn="just">
              <a:lnSpc>
                <a:spcPct val="130000"/>
              </a:lnSpc>
              <a:spcBef>
                <a:spcPts val="0"/>
              </a:spcBef>
              <a:buClr>
                <a:srgbClr val="C00000"/>
              </a:buClr>
              <a:buFont typeface="Wingdings" pitchFamily="2" charset="2"/>
              <a:buChar char="Ø"/>
            </a:pPr>
            <a:r>
              <a:rPr lang="en-US" sz="2800" b="1" dirty="0">
                <a:latin typeface="Times New Roman" panose="02020603050405020304" pitchFamily="18" charset="0"/>
                <a:cs typeface="Times New Roman" panose="02020603050405020304" pitchFamily="18" charset="0"/>
              </a:rPr>
              <a:t>It is measured by number of electrons that flow past a point in unit time,</a:t>
            </a: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dirty="0">
              <a:latin typeface="Times New Roman" panose="02020603050405020304" pitchFamily="18" charset="0"/>
              <a:cs typeface="Times New Roman" panose="02020603050405020304" pitchFamily="18" charset="0"/>
            </a:endParaRPr>
          </a:p>
          <a:p>
            <a:pPr algn="just">
              <a:lnSpc>
                <a:spcPct val="130000"/>
              </a:lnSpc>
              <a:spcBef>
                <a:spcPts val="0"/>
              </a:spcBef>
              <a:buClr>
                <a:srgbClr val="C00000"/>
              </a:buClr>
              <a:buFont typeface="Wingdings" pitchFamily="2" charset="2"/>
              <a:buChar char="Ø"/>
            </a:pPr>
            <a:endParaRPr lang="en-US" sz="2800" b="1" dirty="0">
              <a:latin typeface="Times New Roman" panose="02020603050405020304" pitchFamily="18" charset="0"/>
              <a:cs typeface="Times New Roman" panose="02020603050405020304" pitchFamily="18" charset="0"/>
            </a:endParaRPr>
          </a:p>
        </p:txBody>
      </p:sp>
      <p:graphicFrame>
        <p:nvGraphicFramePr>
          <p:cNvPr id="7" name="Object 2"/>
          <p:cNvGraphicFramePr>
            <a:graphicFrameLocks noChangeAspect="1"/>
          </p:cNvGraphicFramePr>
          <p:nvPr>
            <p:extLst>
              <p:ext uri="{D42A27DB-BD31-4B8C-83A1-F6EECF244321}">
                <p14:modId xmlns:p14="http://schemas.microsoft.com/office/powerpoint/2010/main" val="1881670279"/>
              </p:ext>
            </p:extLst>
          </p:nvPr>
        </p:nvGraphicFramePr>
        <p:xfrm>
          <a:off x="3657600" y="5165471"/>
          <a:ext cx="2501900" cy="1001713"/>
        </p:xfrm>
        <a:graphic>
          <a:graphicData uri="http://schemas.openxmlformats.org/presentationml/2006/ole">
            <mc:AlternateContent xmlns:mc="http://schemas.openxmlformats.org/markup-compatibility/2006">
              <mc:Choice xmlns:v="urn:schemas-microsoft-com:vml" Requires="v">
                <p:oleObj spid="_x0000_s1025" name="Equation" r:id="rId3" imgW="774364" imgH="393529" progId="Equation.3">
                  <p:embed/>
                </p:oleObj>
              </mc:Choice>
              <mc:Fallback>
                <p:oleObj name="Equation" r:id="rId3" imgW="774364" imgH="393529" progId="Equation.3">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5165471"/>
                        <a:ext cx="2501900" cy="1001713"/>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3319623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10621</TotalTime>
  <Words>2079</Words>
  <Application>Microsoft Office PowerPoint</Application>
  <PresentationFormat>On-screen Show (4:3)</PresentationFormat>
  <Paragraphs>432</Paragraphs>
  <Slides>73</Slides>
  <Notes>2</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             Basic Electrical Engineering      </vt:lpstr>
      <vt:lpstr>Syllabus</vt:lpstr>
      <vt:lpstr>PowerPoint Presentation</vt:lpstr>
      <vt:lpstr>PowerPoint Presentation</vt:lpstr>
      <vt:lpstr>PowerPoint Presentation</vt:lpstr>
      <vt:lpstr>    Basic Electrical Engineering   UNIT-I:  Introduction of Electrical Engineering    </vt:lpstr>
      <vt:lpstr>Unit-I: Syllabus</vt:lpstr>
      <vt:lpstr>ATOM </vt:lpstr>
      <vt:lpstr> Current (I) </vt:lpstr>
      <vt:lpstr>PowerPoint Presentation</vt:lpstr>
      <vt:lpstr>PowerPoint Presentation</vt:lpstr>
      <vt:lpstr> Voltage (V) </vt:lpstr>
      <vt:lpstr>PowerPoint Presentation</vt:lpstr>
      <vt:lpstr> Energy (W) </vt:lpstr>
      <vt:lpstr> Power (P) </vt:lpstr>
      <vt:lpstr>PowerPoint Presentation</vt:lpstr>
      <vt:lpstr>PowerPoint Presentation</vt:lpstr>
      <vt:lpstr> Ohm’s Law </vt:lpstr>
      <vt:lpstr>PowerPoint Presentation</vt:lpstr>
      <vt:lpstr> Basic Circuit Components </vt:lpstr>
      <vt:lpstr> Kirchhoff’s Law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Type of Sources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SNIST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Intellectual Property Rights</dc:title>
  <dc:creator>Dr.P.Ravindra Babu</dc:creator>
  <cp:lastModifiedBy>Unknown User</cp:lastModifiedBy>
  <cp:revision>1999</cp:revision>
  <dcterms:created xsi:type="dcterms:W3CDTF">2012-02-10T10:10:00Z</dcterms:created>
  <dcterms:modified xsi:type="dcterms:W3CDTF">2020-08-28T07:45:59Z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ies>
</file>